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12.xml" ContentType="application/vnd.openxmlformats-officedocument.themeOverride+xml"/>
  <Override PartName="/ppt/charts/chart26.xml" ContentType="application/vnd.openxmlformats-officedocument.drawingml.chart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52"/>
  </p:notesMasterIdLst>
  <p:sldIdLst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7" r:id="rId28"/>
    <p:sldId id="309" r:id="rId29"/>
    <p:sldId id="311" r:id="rId30"/>
    <p:sldId id="313" r:id="rId31"/>
    <p:sldId id="315" r:id="rId32"/>
    <p:sldId id="317" r:id="rId33"/>
    <p:sldId id="319" r:id="rId34"/>
    <p:sldId id="321" r:id="rId35"/>
    <p:sldId id="323" r:id="rId36"/>
    <p:sldId id="325" r:id="rId37"/>
    <p:sldId id="327" r:id="rId38"/>
    <p:sldId id="329" r:id="rId39"/>
    <p:sldId id="331" r:id="rId40"/>
    <p:sldId id="333" r:id="rId41"/>
    <p:sldId id="335" r:id="rId42"/>
    <p:sldId id="337" r:id="rId43"/>
    <p:sldId id="339" r:id="rId44"/>
    <p:sldId id="341" r:id="rId45"/>
    <p:sldId id="343" r:id="rId46"/>
    <p:sldId id="345" r:id="rId47"/>
    <p:sldId id="347" r:id="rId48"/>
    <p:sldId id="349" r:id="rId49"/>
    <p:sldId id="351" r:id="rId50"/>
    <p:sldId id="353" r:id="rId5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1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1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&#197;rsverk%20og%20mottakere%20-%20fremskrivning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-tjener\Brukere\3294cekm\KS-K\Oppdrag%202015\Steigen%20PLO-tjenesten\Regneark\&#197;rsverk%20og%20mottakere%20-%20fremskrivning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-tjener\Brukere\3294cekm\KS-K\Oppdrag%202015\Steigen%20PLO-tjenesten\Regneark\KOSTRA%20plo%20013%20og%20demografi%20-%2016.06.14%20-%20v%2029.10.14%20Steig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Steigen - sammenligning av beregnet utgiftsbehov og faktisk ressursbruk ( netto dr.utg. ekskl. avskr. pr innb. (2013))</a:t>
            </a:r>
          </a:p>
        </c:rich>
      </c:tx>
      <c:layout>
        <c:manualLayout>
          <c:xMode val="edge"/>
          <c:yMode val="edge"/>
          <c:x val="0.1063108778069408"/>
          <c:y val="2.2695038840682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299857254685275E-2"/>
          <c:y val="0.17730006284425714"/>
          <c:w val="0.91815628309619191"/>
          <c:h val="0.62714877934056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'Grunnlag dia-behov-ress.bruk'!$B$12:$B$13</c:f>
              <c:strCache>
                <c:ptCount val="1"/>
                <c:pt idx="0">
                  <c:v>Steigen Ber. utg,behov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'Grunnlag dia-behov-ress.bruk'!$A$14:$A$20</c:f>
              <c:strCache>
                <c:ptCount val="7"/>
                <c:pt idx="0">
                  <c:v>Barnehage</c:v>
                </c:pt>
                <c:pt idx="1">
                  <c:v>Grunnskolen</c:v>
                </c:pt>
                <c:pt idx="2">
                  <c:v>Kommunehelse</c:v>
                </c:pt>
                <c:pt idx="3">
                  <c:v>Sosiatjeneste</c:v>
                </c:pt>
                <c:pt idx="4">
                  <c:v>Barnevern</c:v>
                </c:pt>
                <c:pt idx="5">
                  <c:v>Pleie og omsorg</c:v>
                </c:pt>
                <c:pt idx="6">
                  <c:v>Administrasjon </c:v>
                </c:pt>
              </c:strCache>
            </c:strRef>
          </c:cat>
          <c:val>
            <c:numRef>
              <c:f>'Grunnlag dia-behov-ress.bruk'!$B$14:$B$20</c:f>
              <c:numCache>
                <c:formatCode>_ * #,##0_ ;_ * \-#,##0_ ;_ * "-"??_ ;_ @_ </c:formatCode>
                <c:ptCount val="7"/>
                <c:pt idx="0">
                  <c:v>65.613299813400005</c:v>
                </c:pt>
                <c:pt idx="1">
                  <c:v>117.72718582937236</c:v>
                </c:pt>
                <c:pt idx="2">
                  <c:v>150.00949332748124</c:v>
                </c:pt>
                <c:pt idx="3">
                  <c:v>73.3151111852209</c:v>
                </c:pt>
                <c:pt idx="4">
                  <c:v>97.576737262996659</c:v>
                </c:pt>
                <c:pt idx="5">
                  <c:v>143.68891858650099</c:v>
                </c:pt>
                <c:pt idx="6">
                  <c:v>158.64564919244856</c:v>
                </c:pt>
              </c:numCache>
            </c:numRef>
          </c:val>
        </c:ser>
        <c:ser>
          <c:idx val="1"/>
          <c:order val="1"/>
          <c:tx>
            <c:strRef>
              <c:f>'Grunnlag dia-behov-ress.bruk'!$C$12:$C$13</c:f>
              <c:strCache>
                <c:ptCount val="1"/>
                <c:pt idx="0">
                  <c:v>Steigen Ressursbruk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'Grunnlag dia-behov-ress.bruk'!$A$14:$A$20</c:f>
              <c:strCache>
                <c:ptCount val="7"/>
                <c:pt idx="0">
                  <c:v>Barnehage</c:v>
                </c:pt>
                <c:pt idx="1">
                  <c:v>Grunnskolen</c:v>
                </c:pt>
                <c:pt idx="2">
                  <c:v>Kommunehelse</c:v>
                </c:pt>
                <c:pt idx="3">
                  <c:v>Sosiatjeneste</c:v>
                </c:pt>
                <c:pt idx="4">
                  <c:v>Barnevern</c:v>
                </c:pt>
                <c:pt idx="5">
                  <c:v>Pleie og omsorg</c:v>
                </c:pt>
                <c:pt idx="6">
                  <c:v>Administrasjon </c:v>
                </c:pt>
              </c:strCache>
            </c:strRef>
          </c:cat>
          <c:val>
            <c:numRef>
              <c:f>'Grunnlag dia-behov-ress.bruk'!$C$14:$C$20</c:f>
              <c:numCache>
                <c:formatCode>_ * #,##0_ ;_ * \-#,##0_ ;_ * "-"??_ ;_ @_ </c:formatCode>
                <c:ptCount val="7"/>
                <c:pt idx="0">
                  <c:v>64.3839485183248</c:v>
                </c:pt>
                <c:pt idx="1">
                  <c:v>145.45229121145667</c:v>
                </c:pt>
                <c:pt idx="2">
                  <c:v>142.78487940755633</c:v>
                </c:pt>
                <c:pt idx="3">
                  <c:v>45.507152508816716</c:v>
                </c:pt>
                <c:pt idx="4">
                  <c:v>191.48264924835044</c:v>
                </c:pt>
                <c:pt idx="5">
                  <c:v>143.14980089792002</c:v>
                </c:pt>
                <c:pt idx="6">
                  <c:v>223.76878056720554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041024"/>
        <c:axId val="116266112"/>
      </c:barChart>
      <c:catAx>
        <c:axId val="7504102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nb-NO"/>
          </a:p>
        </c:txPr>
        <c:crossAx val="116266112"/>
        <c:crossesAt val="100"/>
        <c:auto val="1"/>
        <c:lblAlgn val="ctr"/>
        <c:lblOffset val="100"/>
        <c:noMultiLvlLbl val="0"/>
      </c:catAx>
      <c:valAx>
        <c:axId val="116266112"/>
        <c:scaling>
          <c:orientation val="minMax"/>
          <c:max val="240"/>
          <c:min val="40"/>
        </c:scaling>
        <c:delete val="0"/>
        <c:axPos val="l"/>
        <c:majorGridlines>
          <c:spPr>
            <a:ln>
              <a:noFill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75041024"/>
        <c:crosses val="autoZero"/>
        <c:crossBetween val="between"/>
        <c:majorUnit val="40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nb-NO"/>
        </a:p>
      </c:txPr>
    </c:legend>
    <c:plotVisOnly val="1"/>
    <c:dispBlanksAs val="gap"/>
    <c:showDLblsOverMax val="0"/>
  </c:chart>
  <c:spPr>
    <a:ln w="19050">
      <a:solidFill>
        <a:srgbClr val="09224B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77731653084549E-2"/>
          <c:y val="7.2639225181598058E-2"/>
          <c:w val="0.84937759313154348"/>
          <c:h val="0.690523412698412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013'!$A$9</c:f>
              <c:strCache>
                <c:ptCount val="1"/>
                <c:pt idx="0">
                  <c:v>Netto driftsutgifter, plo pr. innb. 80 år +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013'!$B$9:$H$9</c:f>
              <c:numCache>
                <c:formatCode>General</c:formatCode>
                <c:ptCount val="7"/>
                <c:pt idx="0">
                  <c:v>359159</c:v>
                </c:pt>
                <c:pt idx="1">
                  <c:v>534547</c:v>
                </c:pt>
                <c:pt idx="2">
                  <c:v>485270</c:v>
                </c:pt>
                <c:pt idx="3">
                  <c:v>398331</c:v>
                </c:pt>
                <c:pt idx="4">
                  <c:v>305584</c:v>
                </c:pt>
                <c:pt idx="5">
                  <c:v>353779</c:v>
                </c:pt>
                <c:pt idx="6">
                  <c:v>349365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89120"/>
        <c:axId val="139590656"/>
      </c:barChart>
      <c:lineChart>
        <c:grouping val="standard"/>
        <c:varyColors val="0"/>
        <c:ser>
          <c:idx val="0"/>
          <c:order val="1"/>
          <c:tx>
            <c:strRef>
              <c:f>'rapport 013'!$A$10</c:f>
              <c:strCache>
                <c:ptCount val="1"/>
                <c:pt idx="0">
                  <c:v>Netto driftsutgifter, plo pr. innb. 67 +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4.1550986682220278E-2"/>
                  <c:y val="-0.100106425053032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23826188393118E-2"/>
                  <c:y val="-6.735792369748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326480023330416E-2"/>
                  <c:y val="-9.0974004961708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013'!$B$10:$H$10</c:f>
              <c:numCache>
                <c:formatCode>General</c:formatCode>
                <c:ptCount val="7"/>
                <c:pt idx="0">
                  <c:v>115202</c:v>
                </c:pt>
                <c:pt idx="1">
                  <c:v>154807</c:v>
                </c:pt>
                <c:pt idx="2">
                  <c:v>145328</c:v>
                </c:pt>
                <c:pt idx="3">
                  <c:v>121712</c:v>
                </c:pt>
                <c:pt idx="4">
                  <c:v>83341</c:v>
                </c:pt>
                <c:pt idx="5">
                  <c:v>120013</c:v>
                </c:pt>
                <c:pt idx="6">
                  <c:v>109804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440320"/>
        <c:axId val="214953984"/>
      </c:lineChart>
      <c:catAx>
        <c:axId val="1395891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590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590656"/>
        <c:scaling>
          <c:orientation val="minMax"/>
          <c:max val="550000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589120"/>
        <c:crosses val="autoZero"/>
        <c:crossBetween val="between"/>
        <c:majorUnit val="50000"/>
      </c:valAx>
      <c:catAx>
        <c:axId val="18644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214953984"/>
        <c:crosses val="autoZero"/>
        <c:auto val="0"/>
        <c:lblAlgn val="ctr"/>
        <c:lblOffset val="100"/>
        <c:noMultiLvlLbl val="0"/>
      </c:catAx>
      <c:valAx>
        <c:axId val="214953984"/>
        <c:scaling>
          <c:orientation val="minMax"/>
          <c:max val="175000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86440320"/>
        <c:crosses val="max"/>
        <c:crossBetween val="between"/>
        <c:majorUnit val="25000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815507436570428E-2"/>
          <c:y val="0.88696604705233761"/>
          <c:w val="0.81246974336541256"/>
          <c:h val="9.731348649911911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1400"/>
              <a:t>Nettoutgifter pr. innbygger 67 år + PLO</a:t>
            </a:r>
          </a:p>
        </c:rich>
      </c:tx>
      <c:layout>
        <c:manualLayout>
          <c:xMode val="edge"/>
          <c:yMode val="edge"/>
          <c:x val="0.3828833214030064"/>
          <c:y val="3.2608842182664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02788154987684E-2"/>
          <c:y val="0.1090286626708827"/>
          <c:w val="0.89752350955833593"/>
          <c:h val="0.67383669507065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'rapport 013'!$A$6</c:f>
              <c:strCache>
                <c:ptCount val="1"/>
                <c:pt idx="0">
                  <c:v>Netto dr.utg. pr innb. 67 år + (f. 254)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013'!$B$6:$H$6</c:f>
              <c:numCache>
                <c:formatCode>0</c:formatCode>
                <c:ptCount val="7"/>
                <c:pt idx="0">
                  <c:v>42855.144</c:v>
                </c:pt>
                <c:pt idx="1">
                  <c:v>54182.45</c:v>
                </c:pt>
                <c:pt idx="2">
                  <c:v>76151.872000000003</c:v>
                </c:pt>
                <c:pt idx="3">
                  <c:v>55987.519999999997</c:v>
                </c:pt>
                <c:pt idx="4">
                  <c:v>57588.630999999994</c:v>
                </c:pt>
                <c:pt idx="5">
                  <c:v>48245.226000000002</c:v>
                </c:pt>
                <c:pt idx="6">
                  <c:v>54682.391999999993</c:v>
                </c:pt>
              </c:numCache>
            </c:numRef>
          </c:val>
        </c:ser>
        <c:ser>
          <c:idx val="1"/>
          <c:order val="1"/>
          <c:tx>
            <c:strRef>
              <c:f>'rapport 013'!$A$7</c:f>
              <c:strCache>
                <c:ptCount val="1"/>
                <c:pt idx="0">
                  <c:v>Institusjoner (253/261)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013'!$B$7:$H$7</c:f>
              <c:numCache>
                <c:formatCode>0</c:formatCode>
                <c:ptCount val="7"/>
                <c:pt idx="0">
                  <c:v>71770.84599999999</c:v>
                </c:pt>
                <c:pt idx="1">
                  <c:v>96754.375</c:v>
                </c:pt>
                <c:pt idx="2">
                  <c:v>67722.847999999998</c:v>
                </c:pt>
                <c:pt idx="3">
                  <c:v>65115.92</c:v>
                </c:pt>
                <c:pt idx="4">
                  <c:v>21168.613999999998</c:v>
                </c:pt>
                <c:pt idx="5">
                  <c:v>67567.318999999989</c:v>
                </c:pt>
                <c:pt idx="6">
                  <c:v>49411.8</c:v>
                </c:pt>
              </c:numCache>
            </c:numRef>
          </c:val>
        </c:ser>
        <c:ser>
          <c:idx val="2"/>
          <c:order val="2"/>
          <c:tx>
            <c:strRef>
              <c:f>'rapport 013'!$A$8</c:f>
              <c:strCache>
                <c:ptCount val="1"/>
                <c:pt idx="0">
                  <c:v>Aktivisering og støttetjenester (234)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9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013'!$B$8:$H$8</c:f>
              <c:numCache>
                <c:formatCode>0</c:formatCode>
                <c:ptCount val="7"/>
                <c:pt idx="0">
                  <c:v>576.01</c:v>
                </c:pt>
                <c:pt idx="1">
                  <c:v>3870.1750000000002</c:v>
                </c:pt>
                <c:pt idx="2">
                  <c:v>1453.28</c:v>
                </c:pt>
                <c:pt idx="3">
                  <c:v>608.55999999999995</c:v>
                </c:pt>
                <c:pt idx="4">
                  <c:v>4500.4140000000007</c:v>
                </c:pt>
                <c:pt idx="5">
                  <c:v>4200.4549999999999</c:v>
                </c:pt>
                <c:pt idx="6">
                  <c:v>5709.8080000000009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80480"/>
        <c:axId val="213082880"/>
      </c:barChart>
      <c:catAx>
        <c:axId val="13978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308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082880"/>
        <c:scaling>
          <c:orientation val="minMax"/>
          <c:max val="16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780480"/>
        <c:crosses val="autoZero"/>
        <c:crossBetween val="between"/>
        <c:majorUnit val="2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585945853990473E-2"/>
          <c:y val="0.8871549275518642"/>
          <c:w val="0.95391294838145246"/>
          <c:h val="0.104693248960318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1600" dirty="0"/>
              <a:t>A</a:t>
            </a:r>
            <a:r>
              <a:rPr lang="nb-NO" sz="1600" dirty="0" smtClean="0"/>
              <a:t>ndel </a:t>
            </a:r>
            <a:r>
              <a:rPr lang="nb-NO" sz="1600" dirty="0"/>
              <a:t>nettoutgifter pr. innbygger 67 år + PLO</a:t>
            </a:r>
          </a:p>
        </c:rich>
      </c:tx>
      <c:layout>
        <c:manualLayout>
          <c:xMode val="edge"/>
          <c:yMode val="edge"/>
          <c:x val="0.29834265430562812"/>
          <c:y val="5.3737990464827442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02788154987684E-2"/>
          <c:y val="0.11406975258021673"/>
          <c:w val="0.89752350955833593"/>
          <c:h val="0.65476420494341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'plo2'!$A$4</c:f>
              <c:strCache>
                <c:ptCount val="1"/>
                <c:pt idx="0">
                  <c:v>Andel av nto dr.utg. institusjon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'plo2'!$B$2:$H$2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'plo2'!$B$4:$H$4</c:f>
              <c:numCache>
                <c:formatCode>General</c:formatCode>
                <c:ptCount val="7"/>
                <c:pt idx="0">
                  <c:v>62.3</c:v>
                </c:pt>
                <c:pt idx="1">
                  <c:v>62.5</c:v>
                </c:pt>
                <c:pt idx="2">
                  <c:v>46.6</c:v>
                </c:pt>
                <c:pt idx="3">
                  <c:v>53.5</c:v>
                </c:pt>
                <c:pt idx="4">
                  <c:v>25.4</c:v>
                </c:pt>
                <c:pt idx="5">
                  <c:v>56.3</c:v>
                </c:pt>
                <c:pt idx="6">
                  <c:v>45</c:v>
                </c:pt>
              </c:numCache>
            </c:numRef>
          </c:val>
        </c:ser>
        <c:ser>
          <c:idx val="1"/>
          <c:order val="1"/>
          <c:tx>
            <c:strRef>
              <c:f>'plo2'!$A$5</c:f>
              <c:strCache>
                <c:ptCount val="1"/>
                <c:pt idx="0">
                  <c:v>Andel nto dr.utg. hj.tjenester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'plo2'!$B$2:$H$2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'plo2'!$B$5:$H$5</c:f>
              <c:numCache>
                <c:formatCode>General</c:formatCode>
                <c:ptCount val="7"/>
                <c:pt idx="0">
                  <c:v>37.200000000000003</c:v>
                </c:pt>
                <c:pt idx="1">
                  <c:v>35</c:v>
                </c:pt>
                <c:pt idx="2">
                  <c:v>52.4</c:v>
                </c:pt>
                <c:pt idx="3">
                  <c:v>46</c:v>
                </c:pt>
                <c:pt idx="4">
                  <c:v>69.099999999999994</c:v>
                </c:pt>
                <c:pt idx="5">
                  <c:v>40.200000000000003</c:v>
                </c:pt>
                <c:pt idx="6">
                  <c:v>49.8</c:v>
                </c:pt>
              </c:numCache>
            </c:numRef>
          </c:val>
        </c:ser>
        <c:ser>
          <c:idx val="2"/>
          <c:order val="2"/>
          <c:tx>
            <c:strRef>
              <c:f>'plo2'!$A$6</c:f>
              <c:strCache>
                <c:ptCount val="1"/>
                <c:pt idx="0">
                  <c:v>Andel nto dr.utg. aktivisering/støttetjen.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'plo2'!$B$2:$H$2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'plo2'!$B$6:$H$6</c:f>
              <c:numCache>
                <c:formatCode>General</c:formatCode>
                <c:ptCount val="7"/>
                <c:pt idx="0">
                  <c:v>0.5</c:v>
                </c:pt>
                <c:pt idx="1">
                  <c:v>2.5</c:v>
                </c:pt>
                <c:pt idx="2">
                  <c:v>1</c:v>
                </c:pt>
                <c:pt idx="3">
                  <c:v>0.5</c:v>
                </c:pt>
                <c:pt idx="4">
                  <c:v>5.4</c:v>
                </c:pt>
                <c:pt idx="5">
                  <c:v>3.5</c:v>
                </c:pt>
                <c:pt idx="6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939136"/>
        <c:axId val="214940672"/>
      </c:barChart>
      <c:catAx>
        <c:axId val="2149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94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94067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939136"/>
        <c:crosses val="autoZero"/>
        <c:crossBetween val="between"/>
        <c:min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370655734148934E-2"/>
          <c:y val="0.88276969269891847"/>
          <c:w val="0.95645873191470898"/>
          <c:h val="8.682414698162732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1400"/>
              <a:t>Fordeling av eldre 80 år+  i %</a:t>
            </a:r>
          </a:p>
        </c:rich>
      </c:tx>
      <c:layout>
        <c:manualLayout>
          <c:xMode val="edge"/>
          <c:yMode val="edge"/>
          <c:x val="0.41444494918904368"/>
          <c:y val="1.18765214771114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33346715871002"/>
          <c:y val="6.4133091009467569E-2"/>
          <c:w val="0.84781859392672221"/>
          <c:h val="0.752969994444489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'rapport 013'!$A$44</c:f>
              <c:strCache>
                <c:ptCount val="1"/>
                <c:pt idx="0">
                  <c:v>Mottar hjemmetjenester i opprinnelig hjem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013'!$B$42:$H$42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013'!$B$44:$H$44</c:f>
              <c:numCache>
                <c:formatCode>0.0</c:formatCode>
                <c:ptCount val="7"/>
                <c:pt idx="0">
                  <c:v>22.3</c:v>
                </c:pt>
                <c:pt idx="1">
                  <c:v>39.299999999999997</c:v>
                </c:pt>
                <c:pt idx="2">
                  <c:v>27.800000000000004</c:v>
                </c:pt>
                <c:pt idx="3">
                  <c:v>37</c:v>
                </c:pt>
                <c:pt idx="4">
                  <c:v>28.8</c:v>
                </c:pt>
                <c:pt idx="5">
                  <c:v>32.099999999999994</c:v>
                </c:pt>
                <c:pt idx="6">
                  <c:v>30.099999999999998</c:v>
                </c:pt>
              </c:numCache>
            </c:numRef>
          </c:val>
        </c:ser>
        <c:ser>
          <c:idx val="1"/>
          <c:order val="1"/>
          <c:tx>
            <c:strRef>
              <c:f>'rapport 013'!$A$45</c:f>
              <c:strCache>
                <c:ptCount val="1"/>
                <c:pt idx="0">
                  <c:v>Bor i omsorgbolig med heldøgns omsorg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013'!$B$42:$H$42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013'!$B$45:$H$45</c:f>
              <c:numCache>
                <c:formatCode>0.0</c:formatCode>
                <c:ptCount val="7"/>
                <c:pt idx="0">
                  <c:v>11.8</c:v>
                </c:pt>
                <c:pt idx="1">
                  <c:v>0</c:v>
                </c:pt>
                <c:pt idx="2">
                  <c:v>17.399999999999999</c:v>
                </c:pt>
                <c:pt idx="3">
                  <c:v>0</c:v>
                </c:pt>
                <c:pt idx="4">
                  <c:v>9.3000000000000007</c:v>
                </c:pt>
                <c:pt idx="5">
                  <c:v>5.2</c:v>
                </c:pt>
                <c:pt idx="6">
                  <c:v>3.8</c:v>
                </c:pt>
              </c:numCache>
            </c:numRef>
          </c:val>
        </c:ser>
        <c:ser>
          <c:idx val="2"/>
          <c:order val="2"/>
          <c:tx>
            <c:strRef>
              <c:f>'rapport 013'!$A$46</c:f>
              <c:strCache>
                <c:ptCount val="1"/>
                <c:pt idx="0">
                  <c:v>Bor i institusjon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013'!$B$42:$H$42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013'!$B$46:$H$46</c:f>
              <c:numCache>
                <c:formatCode>0.0</c:formatCode>
                <c:ptCount val="7"/>
                <c:pt idx="0">
                  <c:v>20</c:v>
                </c:pt>
                <c:pt idx="1">
                  <c:v>20.5</c:v>
                </c:pt>
                <c:pt idx="2">
                  <c:v>13</c:v>
                </c:pt>
                <c:pt idx="3">
                  <c:v>22.1</c:v>
                </c:pt>
                <c:pt idx="4">
                  <c:v>6</c:v>
                </c:pt>
                <c:pt idx="5">
                  <c:v>17.399999999999999</c:v>
                </c:pt>
                <c:pt idx="6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'rapport 013'!$A$47</c:f>
              <c:strCache>
                <c:ptCount val="1"/>
                <c:pt idx="0">
                  <c:v>Har ikke tjeneste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013'!$B$42:$H$42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013'!$B$47:$H$47</c:f>
              <c:numCache>
                <c:formatCode>0.0</c:formatCode>
                <c:ptCount val="7"/>
                <c:pt idx="0">
                  <c:v>45.900000000000006</c:v>
                </c:pt>
                <c:pt idx="1">
                  <c:v>40.200000000000003</c:v>
                </c:pt>
                <c:pt idx="2">
                  <c:v>41.79999999999999</c:v>
                </c:pt>
                <c:pt idx="3">
                  <c:v>40.9</c:v>
                </c:pt>
                <c:pt idx="4">
                  <c:v>55.900000000000006</c:v>
                </c:pt>
                <c:pt idx="5">
                  <c:v>45.300000000000004</c:v>
                </c:pt>
                <c:pt idx="6">
                  <c:v>52.600000000000009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892544"/>
        <c:axId val="214906752"/>
      </c:barChart>
      <c:catAx>
        <c:axId val="214892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90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9067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892544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3444461269264418"/>
          <c:y val="0.89230797496368408"/>
          <c:w val="0.73318392893196049"/>
          <c:h val="9.106598453582924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2865995917177E-2"/>
          <c:y val="3.8554262229694831E-2"/>
          <c:w val="0.89967531836298242"/>
          <c:h val="0.757560508211659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013'!$A$28</c:f>
              <c:strCache>
                <c:ptCount val="1"/>
                <c:pt idx="0">
                  <c:v>Andel 80 år + som bor i institusjon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013'!$B$28:$H$28</c:f>
              <c:numCache>
                <c:formatCode>0.0</c:formatCode>
                <c:ptCount val="7"/>
                <c:pt idx="0">
                  <c:v>20</c:v>
                </c:pt>
                <c:pt idx="1">
                  <c:v>20.5</c:v>
                </c:pt>
                <c:pt idx="2">
                  <c:v>13</c:v>
                </c:pt>
                <c:pt idx="3">
                  <c:v>22.1</c:v>
                </c:pt>
                <c:pt idx="4">
                  <c:v>6</c:v>
                </c:pt>
                <c:pt idx="5">
                  <c:v>17.399999999999999</c:v>
                </c:pt>
                <c:pt idx="6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55200"/>
        <c:axId val="139560448"/>
      </c:barChart>
      <c:lineChart>
        <c:grouping val="standard"/>
        <c:varyColors val="0"/>
        <c:ser>
          <c:idx val="0"/>
          <c:order val="1"/>
          <c:tx>
            <c:strRef>
              <c:f>'rapport 013'!$A$39</c:f>
              <c:strCache>
                <c:ptCount val="1"/>
                <c:pt idx="0">
                  <c:v>Plasser i institusjon i % av innb.80 år+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2.796251236201442E-2"/>
                  <c:y val="-7.4184306385682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013'!$B$39:$H$39</c:f>
              <c:numCache>
                <c:formatCode>General</c:formatCode>
                <c:ptCount val="7"/>
                <c:pt idx="0">
                  <c:v>23.5</c:v>
                </c:pt>
                <c:pt idx="1">
                  <c:v>29.9</c:v>
                </c:pt>
                <c:pt idx="2">
                  <c:v>17.399999999999999</c:v>
                </c:pt>
                <c:pt idx="3">
                  <c:v>28.6</c:v>
                </c:pt>
                <c:pt idx="4">
                  <c:v>7.5</c:v>
                </c:pt>
                <c:pt idx="5">
                  <c:v>24.5</c:v>
                </c:pt>
                <c:pt idx="6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80096"/>
        <c:axId val="139486336"/>
      </c:lineChart>
      <c:catAx>
        <c:axId val="1395552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560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560448"/>
        <c:scaling>
          <c:orientation val="minMax"/>
          <c:max val="25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555200"/>
        <c:crosses val="autoZero"/>
        <c:crossBetween val="between"/>
      </c:valAx>
      <c:catAx>
        <c:axId val="13978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9486336"/>
        <c:crosses val="autoZero"/>
        <c:auto val="0"/>
        <c:lblAlgn val="ctr"/>
        <c:lblOffset val="100"/>
        <c:noMultiLvlLbl val="0"/>
      </c:catAx>
      <c:valAx>
        <c:axId val="139486336"/>
        <c:scaling>
          <c:orientation val="minMax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780096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0355667347137177E-2"/>
          <c:y val="0.90538836754994667"/>
          <c:w val="0.87471493146689994"/>
          <c:h val="8.359016766739774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805177247754774E-2"/>
          <c:y val="3.8554262229694831E-2"/>
          <c:w val="0.88115677757209077"/>
          <c:h val="0.737269857727871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013'!$A$29</c:f>
              <c:strCache>
                <c:ptCount val="1"/>
                <c:pt idx="0">
                  <c:v>Korrigerte brutto driftsutgifter, institusjon, pr. kommunal plass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013'!$B$29:$H$29</c:f>
              <c:numCache>
                <c:formatCode>General</c:formatCode>
                <c:ptCount val="7"/>
                <c:pt idx="0">
                  <c:v>1120025</c:v>
                </c:pt>
                <c:pt idx="1">
                  <c:v>1196571</c:v>
                </c:pt>
                <c:pt idx="2">
                  <c:v>1197250</c:v>
                </c:pt>
                <c:pt idx="3">
                  <c:v>886500</c:v>
                </c:pt>
                <c:pt idx="4">
                  <c:v>1013382</c:v>
                </c:pt>
                <c:pt idx="5">
                  <c:v>0</c:v>
                </c:pt>
                <c:pt idx="6">
                  <c:v>977884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85248"/>
        <c:axId val="139286784"/>
      </c:barChart>
      <c:lineChart>
        <c:grouping val="standard"/>
        <c:varyColors val="0"/>
        <c:ser>
          <c:idx val="0"/>
          <c:order val="1"/>
          <c:tx>
            <c:strRef>
              <c:f>'rapport 013'!$A$39</c:f>
              <c:strCache>
                <c:ptCount val="1"/>
                <c:pt idx="0">
                  <c:v>Plasser i institusjon i % av innb.80 år+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9643473601350518E-2"/>
                  <c:y val="-4.446737917892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84796573875803E-2"/>
                  <c:y val="-5.0137087430000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6415815479747E-2"/>
                  <c:y val="-5.6550984274218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03069236259762E-2"/>
                  <c:y val="-4.386995150125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102069950035689E-3"/>
                  <c:y val="-3.4469247608125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9286224125614E-3"/>
                  <c:y val="-4.386995150125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038567493112948E-2"/>
                  <c:y val="-7.7753800854761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013'!$B$39:$H$39</c:f>
              <c:numCache>
                <c:formatCode>General</c:formatCode>
                <c:ptCount val="7"/>
                <c:pt idx="0">
                  <c:v>23.5</c:v>
                </c:pt>
                <c:pt idx="1">
                  <c:v>29.9</c:v>
                </c:pt>
                <c:pt idx="2">
                  <c:v>17.399999999999999</c:v>
                </c:pt>
                <c:pt idx="3">
                  <c:v>28.6</c:v>
                </c:pt>
                <c:pt idx="4">
                  <c:v>7.5</c:v>
                </c:pt>
                <c:pt idx="5">
                  <c:v>24.5</c:v>
                </c:pt>
                <c:pt idx="6">
                  <c:v>18.5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88640"/>
        <c:axId val="139698560"/>
      </c:lineChart>
      <c:catAx>
        <c:axId val="139285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286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286784"/>
        <c:scaling>
          <c:orientation val="minMax"/>
          <c:max val="1200000"/>
          <c:min val="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285248"/>
        <c:crosses val="autoZero"/>
        <c:crossBetween val="between"/>
        <c:majorUnit val="200000"/>
      </c:valAx>
      <c:catAx>
        <c:axId val="13948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9698560"/>
        <c:crosses val="autoZero"/>
        <c:auto val="0"/>
        <c:lblAlgn val="ctr"/>
        <c:lblOffset val="100"/>
        <c:noMultiLvlLbl val="0"/>
      </c:catAx>
      <c:valAx>
        <c:axId val="139698560"/>
        <c:scaling>
          <c:orientation val="minMax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488640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639995352851358"/>
          <c:y val="0.86260241248732383"/>
          <c:w val="0.72220187118862678"/>
          <c:h val="0.1069149822084951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6134057804178"/>
          <c:y val="2.5919593803923124E-2"/>
          <c:w val="0.63242344706911635"/>
          <c:h val="0.76441119271595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'rapport 013'!$A$61</c:f>
              <c:strCache>
                <c:ptCount val="1"/>
                <c:pt idx="0">
                  <c:v>Korr.bto.driftsutg, pleie (f. 253), institusjon pr. kommunal plass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'rapport 013'!$B$54:$H$54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013'!$B$61:$H$61</c:f>
              <c:numCache>
                <c:formatCode>0</c:formatCode>
                <c:ptCount val="7"/>
                <c:pt idx="0">
                  <c:v>1049463.425</c:v>
                </c:pt>
                <c:pt idx="1">
                  <c:v>1121187.027</c:v>
                </c:pt>
                <c:pt idx="2">
                  <c:v>1131401.25</c:v>
                </c:pt>
                <c:pt idx="3">
                  <c:v>783666</c:v>
                </c:pt>
                <c:pt idx="4">
                  <c:v>858334.554</c:v>
                </c:pt>
                <c:pt idx="5">
                  <c:v>0</c:v>
                </c:pt>
                <c:pt idx="6">
                  <c:v>878139.83200000005</c:v>
                </c:pt>
              </c:numCache>
            </c:numRef>
          </c:val>
        </c:ser>
        <c:ser>
          <c:idx val="1"/>
          <c:order val="1"/>
          <c:tx>
            <c:strRef>
              <c:f>'rapport 013'!$A$62</c:f>
              <c:strCache>
                <c:ptCount val="1"/>
                <c:pt idx="0">
                  <c:v>Korr. bto driftsutg til drift (f. 261) institusjon pr. kommunal plass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'rapport 013'!$B$54:$H$54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013'!$B$62:$H$62</c:f>
              <c:numCache>
                <c:formatCode>0</c:formatCode>
                <c:ptCount val="7"/>
                <c:pt idx="0">
                  <c:v>70561.574999999953</c:v>
                </c:pt>
                <c:pt idx="1">
                  <c:v>75383.972999999998</c:v>
                </c:pt>
                <c:pt idx="2">
                  <c:v>65848.75</c:v>
                </c:pt>
                <c:pt idx="3">
                  <c:v>102834</c:v>
                </c:pt>
                <c:pt idx="4">
                  <c:v>155047.446</c:v>
                </c:pt>
                <c:pt idx="5">
                  <c:v>0</c:v>
                </c:pt>
                <c:pt idx="6">
                  <c:v>99744.167999999947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872064"/>
        <c:axId val="234152320"/>
      </c:barChart>
      <c:catAx>
        <c:axId val="2188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415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152320"/>
        <c:scaling>
          <c:orientation val="minMax"/>
          <c:max val="120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8872064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1600"/>
              <a:t>Fordeling av plasser i %</a:t>
            </a:r>
          </a:p>
        </c:rich>
      </c:tx>
      <c:layout>
        <c:manualLayout>
          <c:xMode val="edge"/>
          <c:yMode val="edge"/>
          <c:x val="0.41773809678748836"/>
          <c:y val="3.22580254391277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840653268003188E-2"/>
          <c:y val="0.10358759147350738"/>
          <c:w val="0.92545045228805101"/>
          <c:h val="0.62127469707593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'rapport 013'!$A$33</c:f>
              <c:strCache>
                <c:ptCount val="1"/>
                <c:pt idx="0">
                  <c:v>Andel plasser avsatt til tidsbegrenset opphold eks rehab/hab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013'!$B$33:$H$33</c:f>
              <c:numCache>
                <c:formatCode>General</c:formatCode>
                <c:ptCount val="7"/>
                <c:pt idx="0">
                  <c:v>5</c:v>
                </c:pt>
                <c:pt idx="1">
                  <c:v>17.100000000000001</c:v>
                </c:pt>
                <c:pt idx="2">
                  <c:v>0</c:v>
                </c:pt>
                <c:pt idx="3">
                  <c:v>13.6</c:v>
                </c:pt>
                <c:pt idx="4">
                  <c:v>20.000000000000004</c:v>
                </c:pt>
                <c:pt idx="5">
                  <c:v>8</c:v>
                </c:pt>
                <c:pt idx="6">
                  <c:v>10.799999999999999</c:v>
                </c:pt>
              </c:numCache>
            </c:numRef>
          </c:val>
        </c:ser>
        <c:ser>
          <c:idx val="1"/>
          <c:order val="1"/>
          <c:tx>
            <c:strRef>
              <c:f>'rapport 013'!$A$34</c:f>
              <c:strCache>
                <c:ptCount val="1"/>
                <c:pt idx="0">
                  <c:v>Andel plasser i skjermet enhet for personer med demens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013'!$B$34:$H$34</c:f>
              <c:numCache>
                <c:formatCode>General</c:formatCode>
                <c:ptCount val="7"/>
                <c:pt idx="0">
                  <c:v>40</c:v>
                </c:pt>
                <c:pt idx="1">
                  <c:v>22.9</c:v>
                </c:pt>
                <c:pt idx="2">
                  <c:v>0</c:v>
                </c:pt>
                <c:pt idx="3">
                  <c:v>34.1</c:v>
                </c:pt>
                <c:pt idx="4">
                  <c:v>0</c:v>
                </c:pt>
                <c:pt idx="5">
                  <c:v>23.1</c:v>
                </c:pt>
                <c:pt idx="6">
                  <c:v>23.8</c:v>
                </c:pt>
              </c:numCache>
            </c:numRef>
          </c:val>
        </c:ser>
        <c:ser>
          <c:idx val="2"/>
          <c:order val="2"/>
          <c:tx>
            <c:strRef>
              <c:f>'rapport 013'!$A$35</c:f>
              <c:strCache>
                <c:ptCount val="1"/>
                <c:pt idx="0">
                  <c:v>Andel plasser avsatt til rehabilitering/habilitering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013'!$B$35:$H$35</c:f>
              <c:numCache>
                <c:formatCode>General</c:formatCode>
                <c:ptCount val="7"/>
                <c:pt idx="0">
                  <c:v>10</c:v>
                </c:pt>
                <c:pt idx="1">
                  <c:v>2.9</c:v>
                </c:pt>
                <c:pt idx="2">
                  <c:v>0</c:v>
                </c:pt>
                <c:pt idx="4">
                  <c:v>16.7</c:v>
                </c:pt>
                <c:pt idx="5">
                  <c:v>7.1</c:v>
                </c:pt>
                <c:pt idx="6">
                  <c:v>7.9</c:v>
                </c:pt>
              </c:numCache>
            </c:numRef>
          </c:val>
        </c:ser>
        <c:ser>
          <c:idx val="3"/>
          <c:order val="3"/>
          <c:tx>
            <c:strRef>
              <c:f>'rapport 013'!$A$36</c:f>
              <c:strCache>
                <c:ptCount val="1"/>
                <c:pt idx="0">
                  <c:v>Øvrige plasser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013'!$B$24:$H$24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013'!$B$36:$H$36</c:f>
              <c:numCache>
                <c:formatCode>0.0</c:formatCode>
                <c:ptCount val="7"/>
                <c:pt idx="0">
                  <c:v>45</c:v>
                </c:pt>
                <c:pt idx="1">
                  <c:v>57.100000000000009</c:v>
                </c:pt>
                <c:pt idx="2">
                  <c:v>0</c:v>
                </c:pt>
                <c:pt idx="3">
                  <c:v>52.300000000000004</c:v>
                </c:pt>
                <c:pt idx="4">
                  <c:v>0</c:v>
                </c:pt>
                <c:pt idx="5">
                  <c:v>61.800000000000004</c:v>
                </c:pt>
                <c:pt idx="6">
                  <c:v>57.500000000000007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81248"/>
        <c:axId val="235265408"/>
      </c:barChart>
      <c:catAx>
        <c:axId val="13978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5265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2654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397812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82132727639814251"/>
          <c:w val="1"/>
          <c:h val="0.162922269331718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'rapport 013'!$A$187</c:f>
              <c:strCache>
                <c:ptCount val="1"/>
                <c:pt idx="0">
                  <c:v>Andel oppholdsdøgn korttid i % av oppholdsdøgn totalt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013'!$B$184:$H$184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013'!$B$187:$H$187</c:f>
              <c:numCache>
                <c:formatCode>0.0</c:formatCode>
                <c:ptCount val="7"/>
                <c:pt idx="0">
                  <c:v>17.535611536032558</c:v>
                </c:pt>
                <c:pt idx="1">
                  <c:v>14.632130063378341</c:v>
                </c:pt>
                <c:pt idx="2">
                  <c:v>15.164268259571001</c:v>
                </c:pt>
                <c:pt idx="3">
                  <c:v>9.994204391783116</c:v>
                </c:pt>
                <c:pt idx="4">
                  <c:v>44.90910719083012</c:v>
                </c:pt>
                <c:pt idx="5">
                  <c:v>14.304071482655592</c:v>
                </c:pt>
                <c:pt idx="6">
                  <c:v>17.181572442827651</c:v>
                </c:pt>
              </c:numCache>
            </c:numRef>
          </c:val>
        </c:ser>
        <c:ser>
          <c:idx val="1"/>
          <c:order val="1"/>
          <c:tx>
            <c:strRef>
              <c:f>'rapport 013'!$A$188</c:f>
              <c:strCache>
                <c:ptCount val="1"/>
                <c:pt idx="0">
                  <c:v>Andel oppholdsdøgn langtid i % av oppholdsdøgn totalt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013'!$B$184:$H$184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013'!$B$188:$H$188</c:f>
              <c:numCache>
                <c:formatCode>0.0</c:formatCode>
                <c:ptCount val="7"/>
                <c:pt idx="0">
                  <c:v>82.464388463967438</c:v>
                </c:pt>
                <c:pt idx="1">
                  <c:v>85.367869936621659</c:v>
                </c:pt>
                <c:pt idx="2">
                  <c:v>84.835731740428997</c:v>
                </c:pt>
                <c:pt idx="3">
                  <c:v>90.005795608216886</c:v>
                </c:pt>
                <c:pt idx="4">
                  <c:v>55.09089280916988</c:v>
                </c:pt>
                <c:pt idx="5">
                  <c:v>85.695928517344413</c:v>
                </c:pt>
                <c:pt idx="6">
                  <c:v>82.818427557172356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149376"/>
        <c:axId val="234153472"/>
      </c:barChart>
      <c:catAx>
        <c:axId val="23414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234153472"/>
        <c:crosses val="autoZero"/>
        <c:auto val="1"/>
        <c:lblAlgn val="ctr"/>
        <c:lblOffset val="100"/>
        <c:noMultiLvlLbl val="0"/>
      </c:catAx>
      <c:valAx>
        <c:axId val="23415347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23414937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4753606348605894"/>
          <c:y val="0.86456221475772788"/>
          <c:w val="0.66848782183063227"/>
          <c:h val="0.12293644159391935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 w="19050">
      <a:solidFill>
        <a:schemeClr val="tx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78350515463915E-2"/>
          <c:y val="4.1495351055801571E-2"/>
          <c:w val="0.91752577319587625"/>
          <c:h val="0.7745975129259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'rapport 013'!$A$64</c:f>
              <c:strCache>
                <c:ptCount val="1"/>
                <c:pt idx="0">
                  <c:v>Legetimer pr. uke pr. beboer i sykehjem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013'!$B$54:$H$54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013'!$B$64:$H$64</c:f>
              <c:numCache>
                <c:formatCode>0.00</c:formatCode>
                <c:ptCount val="7"/>
                <c:pt idx="0">
                  <c:v>0.5</c:v>
                </c:pt>
                <c:pt idx="1">
                  <c:v>0.33</c:v>
                </c:pt>
                <c:pt idx="2">
                  <c:v>1.7</c:v>
                </c:pt>
                <c:pt idx="3" formatCode="General">
                  <c:v>0.62</c:v>
                </c:pt>
                <c:pt idx="4" formatCode="General">
                  <c:v>0.63</c:v>
                </c:pt>
                <c:pt idx="5">
                  <c:v>0.38</c:v>
                </c:pt>
                <c:pt idx="6" formatCode="General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'rapport 013'!$A$65</c:f>
              <c:strCache>
                <c:ptCount val="1"/>
                <c:pt idx="0">
                  <c:v>Fysioterapitimer pr. uke pr. beboer i sykehjem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013'!$B$54:$H$54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013'!$B$65:$H$65</c:f>
              <c:numCache>
                <c:formatCode>0.00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0.65</c:v>
                </c:pt>
                <c:pt idx="3" formatCode="General">
                  <c:v>0.43</c:v>
                </c:pt>
                <c:pt idx="4" formatCode="General">
                  <c:v>0.74</c:v>
                </c:pt>
                <c:pt idx="5">
                  <c:v>0.26</c:v>
                </c:pt>
                <c:pt idx="6" formatCode="General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956288"/>
        <c:axId val="215973888"/>
      </c:barChart>
      <c:catAx>
        <c:axId val="21495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597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9738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956288"/>
        <c:crosses val="autoZero"/>
        <c:crossBetween val="between"/>
        <c:majorUnit val="0.3000000000000000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7212865752892006E-2"/>
          <c:y val="0.90499502630664319"/>
          <c:w val="0.96239027413240008"/>
          <c:h val="6.75048838073323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"Merforbruk" (+)/"mindreforbruk" (-) ift beregnet utgiftsbehov for de ulike tjenestene - i kroner pr innb. og mill. kroner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'Grunnlag dia-behov-ress.bruk'!$B$35:$B$36</c:f>
              <c:strCache>
                <c:ptCount val="1"/>
                <c:pt idx="0">
                  <c:v>Steigen Kr pr innb.</c:v>
                </c:pt>
              </c:strCache>
            </c:strRef>
          </c:tx>
          <c:invertIfNegative val="0"/>
          <c:cat>
            <c:strRef>
              <c:f>'Grunnlag dia-behov-ress.bruk'!$A$37:$A$43</c:f>
              <c:strCache>
                <c:ptCount val="7"/>
                <c:pt idx="0">
                  <c:v> Barnehage </c:v>
                </c:pt>
                <c:pt idx="1">
                  <c:v>Grunnskole</c:v>
                </c:pt>
                <c:pt idx="2">
                  <c:v>Kommune-helse</c:v>
                </c:pt>
                <c:pt idx="3">
                  <c:v>Sosial-tjeneste</c:v>
                </c:pt>
                <c:pt idx="4">
                  <c:v>Barnevern</c:v>
                </c:pt>
                <c:pt idx="5">
                  <c:v> Pleie og omsorg </c:v>
                </c:pt>
                <c:pt idx="6">
                  <c:v>Adm. og styring</c:v>
                </c:pt>
              </c:strCache>
            </c:strRef>
          </c:cat>
          <c:val>
            <c:numRef>
              <c:f>'Grunnlag dia-behov-ress.bruk'!$B$37:$B$43</c:f>
              <c:numCache>
                <c:formatCode>_ * #,##0_ ;_ * \-#,##0_ ;_ * "-"??_ ;_ @_ </c:formatCode>
                <c:ptCount val="7"/>
                <c:pt idx="0">
                  <c:v>-89.317874997448598</c:v>
                </c:pt>
                <c:pt idx="1">
                  <c:v>3154.1693198028806</c:v>
                </c:pt>
                <c:pt idx="2">
                  <c:v>-152.75503621078133</c:v>
                </c:pt>
                <c:pt idx="3">
                  <c:v>-769.10674700778691</c:v>
                </c:pt>
                <c:pt idx="4">
                  <c:v>1503.9430097906341</c:v>
                </c:pt>
                <c:pt idx="5">
                  <c:v>-85.989647831076581</c:v>
                </c:pt>
                <c:pt idx="6">
                  <c:v>2374.7888975487249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80224"/>
        <c:axId val="147895808"/>
      </c:barChart>
      <c:lineChart>
        <c:grouping val="standard"/>
        <c:varyColors val="0"/>
        <c:ser>
          <c:idx val="1"/>
          <c:order val="1"/>
          <c:tx>
            <c:strRef>
              <c:f>'Grunnlag dia-behov-ress.bruk'!$C$35:$C$36</c:f>
              <c:strCache>
                <c:ptCount val="1"/>
                <c:pt idx="0">
                  <c:v>Steigen Mill. kr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'Grunnlag dia-behov-ress.bruk'!$A$37:$A$43</c:f>
              <c:strCache>
                <c:ptCount val="7"/>
                <c:pt idx="0">
                  <c:v> Barnehage </c:v>
                </c:pt>
                <c:pt idx="1">
                  <c:v>Grunnskole</c:v>
                </c:pt>
                <c:pt idx="2">
                  <c:v>Kommune-helse</c:v>
                </c:pt>
                <c:pt idx="3">
                  <c:v>Sosial-tjeneste</c:v>
                </c:pt>
                <c:pt idx="4">
                  <c:v>Barnevern</c:v>
                </c:pt>
                <c:pt idx="5">
                  <c:v> Pleie og omsorg </c:v>
                </c:pt>
                <c:pt idx="6">
                  <c:v>Adm. og styring</c:v>
                </c:pt>
              </c:strCache>
            </c:strRef>
          </c:cat>
          <c:val>
            <c:numRef>
              <c:f>'Grunnlag dia-behov-ress.bruk'!$C$37:$C$43</c:f>
              <c:numCache>
                <c:formatCode>_ * #,##0.0_ ;_ * \-#,##0.0_ ;_ * "-"??_ ;_ @_ </c:formatCode>
                <c:ptCount val="7"/>
                <c:pt idx="0">
                  <c:v>-0.23035079961841992</c:v>
                </c:pt>
                <c:pt idx="1">
                  <c:v>8.1346026757716299</c:v>
                </c:pt>
                <c:pt idx="2">
                  <c:v>-0.39395523838760504</c:v>
                </c:pt>
                <c:pt idx="3">
                  <c:v>-1.9835263005330823</c:v>
                </c:pt>
                <c:pt idx="4">
                  <c:v>3.8786690222500453</c:v>
                </c:pt>
                <c:pt idx="5">
                  <c:v>-0.22176730175634651</c:v>
                </c:pt>
                <c:pt idx="6">
                  <c:v>6.1245805667781612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07328"/>
        <c:axId val="147897344"/>
      </c:lineChart>
      <c:catAx>
        <c:axId val="146980224"/>
        <c:scaling>
          <c:orientation val="minMax"/>
        </c:scaling>
        <c:delete val="0"/>
        <c:axPos val="b"/>
        <c:majorTickMark val="out"/>
        <c:minorTickMark val="none"/>
        <c:tickLblPos val="low"/>
        <c:crossAx val="147895808"/>
        <c:crosses val="autoZero"/>
        <c:auto val="1"/>
        <c:lblAlgn val="ctr"/>
        <c:lblOffset val="100"/>
        <c:noMultiLvlLbl val="0"/>
      </c:catAx>
      <c:valAx>
        <c:axId val="147895808"/>
        <c:scaling>
          <c:orientation val="minMax"/>
          <c:max val="4500"/>
          <c:min val="-1000"/>
        </c:scaling>
        <c:delete val="0"/>
        <c:axPos val="l"/>
        <c:majorGridlines>
          <c:spPr>
            <a:ln>
              <a:noFill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46980224"/>
        <c:crosses val="autoZero"/>
        <c:crossBetween val="between"/>
        <c:majorUnit val="500"/>
        <c:minorUnit val="100"/>
      </c:valAx>
      <c:valAx>
        <c:axId val="147897344"/>
        <c:scaling>
          <c:orientation val="minMax"/>
          <c:max val="9"/>
          <c:min val="-2"/>
        </c:scaling>
        <c:delete val="0"/>
        <c:axPos val="r"/>
        <c:numFmt formatCode="_ * #,##0.0_ ;_ * \-#,##0.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47907328"/>
        <c:crosses val="max"/>
        <c:crossBetween val="between"/>
        <c:majorUnit val="1"/>
      </c:valAx>
      <c:catAx>
        <c:axId val="147907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897344"/>
        <c:crossesAt val="1.0000000000000002E-2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00" b="1"/>
            </a:pPr>
            <a:endParaRPr lang="nb-NO"/>
          </a:p>
        </c:txPr>
      </c:dTable>
    </c:plotArea>
    <c:plotVisOnly val="1"/>
    <c:dispBlanksAs val="gap"/>
    <c:showDLblsOverMax val="0"/>
  </c:chart>
  <c:spPr>
    <a:ln w="19050">
      <a:solidFill>
        <a:srgbClr val="09224B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758176231784815E-2"/>
          <c:y val="4.4333653872260168E-2"/>
          <c:w val="0.8681710684240912"/>
          <c:h val="0.772866562197721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013'!$A$6</c:f>
              <c:strCache>
                <c:ptCount val="1"/>
                <c:pt idx="0">
                  <c:v>Netto dr.utg. pr innb. 67 år + (f. 254)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013'!$B$6:$H$6</c:f>
              <c:numCache>
                <c:formatCode>0</c:formatCode>
                <c:ptCount val="7"/>
                <c:pt idx="0">
                  <c:v>42855.144</c:v>
                </c:pt>
                <c:pt idx="1">
                  <c:v>54182.45</c:v>
                </c:pt>
                <c:pt idx="2">
                  <c:v>76151.872000000003</c:v>
                </c:pt>
                <c:pt idx="3">
                  <c:v>55987.519999999997</c:v>
                </c:pt>
                <c:pt idx="4">
                  <c:v>57588.630999999994</c:v>
                </c:pt>
                <c:pt idx="5">
                  <c:v>48245.226000000002</c:v>
                </c:pt>
                <c:pt idx="6">
                  <c:v>54682.391999999993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27648"/>
        <c:axId val="219364736"/>
      </c:barChart>
      <c:lineChart>
        <c:grouping val="standard"/>
        <c:varyColors val="0"/>
        <c:ser>
          <c:idx val="0"/>
          <c:order val="1"/>
          <c:tx>
            <c:strRef>
              <c:f>'rapport 013'!$A$18</c:f>
              <c:strCache>
                <c:ptCount val="1"/>
                <c:pt idx="0">
                  <c:v>Andel innb. 67 år + som mottar hjemmetj.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013'!$B$18:$H$18</c:f>
              <c:numCache>
                <c:formatCode>0.0</c:formatCode>
                <c:ptCount val="7"/>
                <c:pt idx="0">
                  <c:v>18.679245283018869</c:v>
                </c:pt>
                <c:pt idx="1">
                  <c:v>18.316831683168317</c:v>
                </c:pt>
                <c:pt idx="2">
                  <c:v>23.177083333333332</c:v>
                </c:pt>
                <c:pt idx="3">
                  <c:v>17.857142857142858</c:v>
                </c:pt>
                <c:pt idx="4">
                  <c:v>15.652768284347232</c:v>
                </c:pt>
                <c:pt idx="5">
                  <c:v>18.587908751843177</c:v>
                </c:pt>
                <c:pt idx="6">
                  <c:v>15.561049089325596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131456"/>
        <c:axId val="214549632"/>
      </c:lineChart>
      <c:catAx>
        <c:axId val="178827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9364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9364736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78827648"/>
        <c:crosses val="autoZero"/>
        <c:crossBetween val="between"/>
      </c:valAx>
      <c:catAx>
        <c:axId val="238131456"/>
        <c:scaling>
          <c:orientation val="minMax"/>
        </c:scaling>
        <c:delete val="1"/>
        <c:axPos val="b"/>
        <c:majorTickMark val="out"/>
        <c:minorTickMark val="none"/>
        <c:tickLblPos val="nextTo"/>
        <c:crossAx val="214549632"/>
        <c:crosses val="autoZero"/>
        <c:auto val="0"/>
        <c:lblAlgn val="ctr"/>
        <c:lblOffset val="100"/>
        <c:noMultiLvlLbl val="0"/>
      </c:catAx>
      <c:valAx>
        <c:axId val="214549632"/>
        <c:scaling>
          <c:orientation val="minMax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8131456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306423147883388E-2"/>
          <c:y val="0.90436289545122439"/>
          <c:w val="0.77590753078942065"/>
          <c:h val="9.109829765868805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10862262038077E-2"/>
          <c:y val="0.19099166666666667"/>
          <c:w val="0.92161254199328102"/>
          <c:h val="0.5064542415378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'rapport 013'!$A$15</c:f>
              <c:strCache>
                <c:ptCount val="1"/>
                <c:pt idx="0">
                  <c:v>Andel innb. under 67 år som mottar hjemmetj.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'rapport 013'!$B$14:$H$14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013'!$B$15:$H$15</c:f>
              <c:numCache>
                <c:formatCode>0.0</c:formatCode>
                <c:ptCount val="7"/>
                <c:pt idx="0">
                  <c:v>2.7</c:v>
                </c:pt>
                <c:pt idx="1">
                  <c:v>1.6</c:v>
                </c:pt>
                <c:pt idx="2">
                  <c:v>3.6</c:v>
                </c:pt>
                <c:pt idx="3">
                  <c:v>2.4</c:v>
                </c:pt>
                <c:pt idx="4">
                  <c:v>2.2999999999999998</c:v>
                </c:pt>
                <c:pt idx="5">
                  <c:v>2.4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'rapport 013'!$A$16</c:f>
              <c:strCache>
                <c:ptCount val="1"/>
                <c:pt idx="0">
                  <c:v>Andel innb. 67-79 år som mottar hjemmetj.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'rapport 013'!$B$14:$H$14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013'!$B$16:$H$16</c:f>
              <c:numCache>
                <c:formatCode>0.0</c:formatCode>
                <c:ptCount val="7"/>
                <c:pt idx="0">
                  <c:v>11.4</c:v>
                </c:pt>
                <c:pt idx="1">
                  <c:v>9.8000000000000007</c:v>
                </c:pt>
                <c:pt idx="2">
                  <c:v>13.8</c:v>
                </c:pt>
                <c:pt idx="3">
                  <c:v>9.4</c:v>
                </c:pt>
                <c:pt idx="4">
                  <c:v>7.2</c:v>
                </c:pt>
                <c:pt idx="5">
                  <c:v>9</c:v>
                </c:pt>
                <c:pt idx="6">
                  <c:v>7.2</c:v>
                </c:pt>
              </c:numCache>
            </c:numRef>
          </c:val>
        </c:ser>
        <c:ser>
          <c:idx val="2"/>
          <c:order val="2"/>
          <c:tx>
            <c:strRef>
              <c:f>'rapport 013'!$A$17</c:f>
              <c:strCache>
                <c:ptCount val="1"/>
                <c:pt idx="0">
                  <c:v>Andel innb. 80 år + som mottar hjemmetj.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'rapport 013'!$B$14:$H$14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013'!$B$17:$H$17</c:f>
              <c:numCache>
                <c:formatCode>0.0</c:formatCode>
                <c:ptCount val="7"/>
                <c:pt idx="0">
                  <c:v>34.1</c:v>
                </c:pt>
                <c:pt idx="1">
                  <c:v>39.299999999999997</c:v>
                </c:pt>
                <c:pt idx="2">
                  <c:v>45.2</c:v>
                </c:pt>
                <c:pt idx="3">
                  <c:v>37</c:v>
                </c:pt>
                <c:pt idx="4">
                  <c:v>38.1</c:v>
                </c:pt>
                <c:pt idx="5">
                  <c:v>37.299999999999997</c:v>
                </c:pt>
                <c:pt idx="6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23904"/>
        <c:axId val="214525824"/>
      </c:barChart>
      <c:catAx>
        <c:axId val="2145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525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5258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4523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</c:dTable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220463308954832E-2"/>
          <c:y val="4.5714285714285714E-2"/>
          <c:w val="0.94818157061139552"/>
          <c:h val="0.68835450247491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'rapport 013'!$A$83</c:f>
              <c:strCache>
                <c:ptCount val="1"/>
                <c:pt idx="0">
                  <c:v>Gjennomsnittlig antall timer pr uke som brukere av praktisk bistand får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013'!$B$75:$H$75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013'!$B$83:$H$83</c:f>
              <c:numCache>
                <c:formatCode>General</c:formatCode>
                <c:ptCount val="7"/>
                <c:pt idx="0">
                  <c:v>3.6</c:v>
                </c:pt>
                <c:pt idx="1">
                  <c:v>7.3</c:v>
                </c:pt>
                <c:pt idx="2">
                  <c:v>1.6</c:v>
                </c:pt>
                <c:pt idx="3">
                  <c:v>6</c:v>
                </c:pt>
                <c:pt idx="4">
                  <c:v>9.1999999999999993</c:v>
                </c:pt>
                <c:pt idx="5">
                  <c:v>7.7</c:v>
                </c:pt>
                <c:pt idx="6">
                  <c:v>8.5</c:v>
                </c:pt>
              </c:numCache>
            </c:numRef>
          </c:val>
        </c:ser>
        <c:ser>
          <c:idx val="1"/>
          <c:order val="1"/>
          <c:tx>
            <c:strRef>
              <c:f>'rapport 013'!$A$84</c:f>
              <c:strCache>
                <c:ptCount val="1"/>
                <c:pt idx="0">
                  <c:v>Gjennomsnittlig antall timer pr uke som brukere av hjemmesykepleie får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013'!$B$75:$H$75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013'!$B$84:$H$84</c:f>
              <c:numCache>
                <c:formatCode>General</c:formatCode>
                <c:ptCount val="7"/>
                <c:pt idx="0">
                  <c:v>1.2</c:v>
                </c:pt>
                <c:pt idx="1">
                  <c:v>4.5999999999999996</c:v>
                </c:pt>
                <c:pt idx="2">
                  <c:v>6.9</c:v>
                </c:pt>
                <c:pt idx="3">
                  <c:v>4.2</c:v>
                </c:pt>
                <c:pt idx="4">
                  <c:v>6.7</c:v>
                </c:pt>
                <c:pt idx="5">
                  <c:v>4.5999999999999996</c:v>
                </c:pt>
                <c:pt idx="6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69312"/>
        <c:axId val="217471232"/>
      </c:barChart>
      <c:catAx>
        <c:axId val="2174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47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7471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469312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286644457904302"/>
          <c:y val="0.83642350153701606"/>
          <c:w val="0.71924708930614445"/>
          <c:h val="0.1477626969780528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38538584909083E-2"/>
          <c:y val="5.9107922449744561E-2"/>
          <c:w val="0.91666781433770828"/>
          <c:h val="0.661399893392817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'rapport 013'!$A$80</c:f>
              <c:strCache>
                <c:ptCount val="1"/>
                <c:pt idx="0">
                  <c:v>Andel av brukere (%) med noe/avgrenset bistandsbehov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013'!$B$75:$H$75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013'!$B$80:$H$80</c:f>
              <c:numCache>
                <c:formatCode>General</c:formatCode>
                <c:ptCount val="7"/>
                <c:pt idx="0">
                  <c:v>44.6</c:v>
                </c:pt>
                <c:pt idx="1">
                  <c:v>38.5</c:v>
                </c:pt>
                <c:pt idx="2">
                  <c:v>43.7</c:v>
                </c:pt>
                <c:pt idx="3">
                  <c:v>38.9</c:v>
                </c:pt>
                <c:pt idx="4">
                  <c:v>46.7</c:v>
                </c:pt>
                <c:pt idx="5">
                  <c:v>0</c:v>
                </c:pt>
                <c:pt idx="6">
                  <c:v>43.8</c:v>
                </c:pt>
              </c:numCache>
            </c:numRef>
          </c:val>
        </c:ser>
        <c:ser>
          <c:idx val="1"/>
          <c:order val="1"/>
          <c:tx>
            <c:strRef>
              <c:f>'rapport 013'!$A$81</c:f>
              <c:strCache>
                <c:ptCount val="1"/>
                <c:pt idx="0">
                  <c:v>Andel av alle brukere som har omfattende bistandsbehov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013'!$B$75:$H$75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013'!$B$81:$H$81</c:f>
              <c:numCache>
                <c:formatCode>General</c:formatCode>
                <c:ptCount val="7"/>
                <c:pt idx="0">
                  <c:v>27</c:v>
                </c:pt>
                <c:pt idx="1">
                  <c:v>15.4</c:v>
                </c:pt>
                <c:pt idx="2">
                  <c:v>22.4</c:v>
                </c:pt>
                <c:pt idx="3">
                  <c:v>25.7</c:v>
                </c:pt>
                <c:pt idx="4">
                  <c:v>21.9</c:v>
                </c:pt>
                <c:pt idx="5">
                  <c:v>23.4</c:v>
                </c:pt>
                <c:pt idx="6">
                  <c:v>23.8</c:v>
                </c:pt>
              </c:numCache>
            </c:numRef>
          </c:val>
        </c:ser>
        <c:ser>
          <c:idx val="2"/>
          <c:order val="2"/>
          <c:tx>
            <c:strRef>
              <c:f>'rapport 013'!$A$82</c:f>
              <c:strCache>
                <c:ptCount val="1"/>
                <c:pt idx="0">
                  <c:v>Andel av alle brukere som har middels bistandsbehov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013'!$B$75:$H$75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013'!$B$82:$H$82</c:f>
              <c:numCache>
                <c:formatCode>General</c:formatCode>
                <c:ptCount val="7"/>
                <c:pt idx="0">
                  <c:v>28.4</c:v>
                </c:pt>
                <c:pt idx="1">
                  <c:v>46.1</c:v>
                </c:pt>
                <c:pt idx="2">
                  <c:v>33.9</c:v>
                </c:pt>
                <c:pt idx="3">
                  <c:v>35.400000000000006</c:v>
                </c:pt>
                <c:pt idx="4">
                  <c:v>31.4</c:v>
                </c:pt>
                <c:pt idx="5">
                  <c:v>0</c:v>
                </c:pt>
                <c:pt idx="6">
                  <c:v>32.400000000000006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591168"/>
        <c:axId val="219441408"/>
      </c:barChart>
      <c:catAx>
        <c:axId val="2175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944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4414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59116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2000"/>
              <a:t>Fordeling av tildelte timer hjemmetjenste på aldersgrupper </a:t>
            </a:r>
          </a:p>
        </c:rich>
      </c:tx>
      <c:layout>
        <c:manualLayout>
          <c:xMode val="edge"/>
          <c:yMode val="edge"/>
          <c:x val="0.16895839408962768"/>
          <c:y val="2.66894838551377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98778833107191E-2"/>
          <c:y val="0.12154446051787597"/>
          <c:w val="0.91180461329715057"/>
          <c:h val="0.70353290313799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'rapport 013'!$A$96</c:f>
              <c:strCache>
                <c:ptCount val="1"/>
                <c:pt idx="0">
                  <c:v>Andel timer hjemmetjeneste 0-66 år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013'!$B$89:$H$89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013'!$B$96:$H$96</c:f>
              <c:numCache>
                <c:formatCode>0</c:formatCode>
                <c:ptCount val="7"/>
                <c:pt idx="0">
                  <c:v>18.451400329489292</c:v>
                </c:pt>
                <c:pt idx="1">
                  <c:v>64.793837788853651</c:v>
                </c:pt>
                <c:pt idx="2">
                  <c:v>54.482830602233591</c:v>
                </c:pt>
                <c:pt idx="3">
                  <c:v>68.786127167630056</c:v>
                </c:pt>
                <c:pt idx="4">
                  <c:v>55.009823182711195</c:v>
                </c:pt>
                <c:pt idx="5">
                  <c:v>65.900032212618797</c:v>
                </c:pt>
                <c:pt idx="6">
                  <c:v>68.969026347439666</c:v>
                </c:pt>
              </c:numCache>
            </c:numRef>
          </c:val>
        </c:ser>
        <c:ser>
          <c:idx val="1"/>
          <c:order val="1"/>
          <c:tx>
            <c:strRef>
              <c:f>'rapport 013'!$A$97</c:f>
              <c:strCache>
                <c:ptCount val="1"/>
                <c:pt idx="0">
                  <c:v>Andel timer hjemmetjeneste 67 år +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013'!$B$89:$H$89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013'!$B$97:$H$97</c:f>
              <c:numCache>
                <c:formatCode>0</c:formatCode>
                <c:ptCount val="7"/>
                <c:pt idx="0">
                  <c:v>81.548599670510711</c:v>
                </c:pt>
                <c:pt idx="1">
                  <c:v>35.206162211146356</c:v>
                </c:pt>
                <c:pt idx="2">
                  <c:v>45.517169397766416</c:v>
                </c:pt>
                <c:pt idx="3">
                  <c:v>31.213872832369944</c:v>
                </c:pt>
                <c:pt idx="4">
                  <c:v>44.990176817288798</c:v>
                </c:pt>
                <c:pt idx="5">
                  <c:v>34.099967787381189</c:v>
                </c:pt>
                <c:pt idx="6">
                  <c:v>31.030973652560338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100288"/>
        <c:axId val="217101824"/>
      </c:barChart>
      <c:catAx>
        <c:axId val="2171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10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710182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1002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039017692232916"/>
          <c:y val="0.91490012554826627"/>
          <c:w val="0.71171284145037428"/>
          <c:h val="5.39599642518773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77731653084549E-2"/>
          <c:y val="5.1312672543307951E-2"/>
          <c:w val="0.87298873578302716"/>
          <c:h val="0.711849876966685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013'!$A$121</c:f>
              <c:strCache>
                <c:ptCount val="1"/>
                <c:pt idx="0">
                  <c:v>Bistandsbehov 0-66 år (1=lavt, 3=høyt)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320987654320986E-2"/>
                  <c:y val="0.166542504104795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013'!$B$116:$H$116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013'!$B$121:$H$121</c:f>
              <c:numCache>
                <c:formatCode>0.0</c:formatCode>
                <c:ptCount val="7"/>
                <c:pt idx="0">
                  <c:v>1.5</c:v>
                </c:pt>
                <c:pt idx="1">
                  <c:v>0</c:v>
                </c:pt>
                <c:pt idx="5">
                  <c:v>1.7303149606299213</c:v>
                </c:pt>
                <c:pt idx="6">
                  <c:v>1.805961613569157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124800"/>
        <c:axId val="234153088"/>
      </c:barChart>
      <c:lineChart>
        <c:grouping val="standard"/>
        <c:varyColors val="0"/>
        <c:ser>
          <c:idx val="0"/>
          <c:order val="1"/>
          <c:tx>
            <c:strRef>
              <c:f>'rapport 013'!$A$122</c:f>
              <c:strCache>
                <c:ptCount val="1"/>
                <c:pt idx="0">
                  <c:v>Tildelte timer pr. uke pr mottaker 0-66 år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072916666666667E-2"/>
                  <c:y val="-8.063492063492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278888215896091E-2"/>
                  <c:y val="-7.6097987751531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48611111111113E-2"/>
                  <c:y val="-8.5674603174603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253482737734706E-2"/>
                  <c:y val="-9.801566470857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504273504273504E-2"/>
                  <c:y val="-0.121693121693121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14529914529916E-2"/>
                  <c:y val="-0.142857142857142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048611111111113E-2"/>
                  <c:y val="-8.0634920634920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072916666666667E-2"/>
                  <c:y val="-7.559523809523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013'!$B$116:$H$116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013'!$B$122:$H$122</c:f>
              <c:numCache>
                <c:formatCode>0.0</c:formatCode>
                <c:ptCount val="7"/>
                <c:pt idx="0">
                  <c:v>1</c:v>
                </c:pt>
                <c:pt idx="1">
                  <c:v>22</c:v>
                </c:pt>
                <c:pt idx="2">
                  <c:v>9</c:v>
                </c:pt>
                <c:pt idx="3">
                  <c:v>14</c:v>
                </c:pt>
                <c:pt idx="4">
                  <c:v>14</c:v>
                </c:pt>
                <c:pt idx="5">
                  <c:v>15</c:v>
                </c:pt>
                <c:pt idx="6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262720"/>
        <c:axId val="235264640"/>
      </c:lineChart>
      <c:catAx>
        <c:axId val="2341248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41530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34153088"/>
        <c:scaling>
          <c:orientation val="minMax"/>
          <c:max val="3"/>
          <c:min val="1"/>
        </c:scaling>
        <c:delete val="0"/>
        <c:axPos val="l"/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4124800"/>
        <c:crosses val="autoZero"/>
        <c:crossBetween val="between"/>
        <c:majorUnit val="0.5"/>
      </c:valAx>
      <c:catAx>
        <c:axId val="23526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235264640"/>
        <c:crosses val="autoZero"/>
        <c:auto val="0"/>
        <c:lblAlgn val="ctr"/>
        <c:lblOffset val="100"/>
        <c:noMultiLvlLbl val="0"/>
      </c:catAx>
      <c:valAx>
        <c:axId val="235264640"/>
        <c:scaling>
          <c:orientation val="minMax"/>
          <c:max val="30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5262720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4.7476062020025266E-2"/>
          <c:y val="0.88986541065928404"/>
          <c:w val="0.82172900262467186"/>
          <c:h val="0.1004491904265391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77731653084549E-2"/>
          <c:y val="7.2639225181598058E-2"/>
          <c:w val="0.84937759313154348"/>
          <c:h val="0.690523412698412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013'!$A$128</c:f>
              <c:strCache>
                <c:ptCount val="1"/>
                <c:pt idx="0">
                  <c:v>Bistandsbehov 67 år + (1=lavt, 3=høyt)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013'!$B$116:$H$116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013'!$B$128:$H$128</c:f>
              <c:numCache>
                <c:formatCode>0.0</c:formatCode>
                <c:ptCount val="7"/>
                <c:pt idx="0">
                  <c:v>1.553191489361702</c:v>
                </c:pt>
                <c:pt idx="1">
                  <c:v>0</c:v>
                </c:pt>
                <c:pt idx="5">
                  <c:v>1.5558809175207418</c:v>
                </c:pt>
                <c:pt idx="6">
                  <c:v>1.6746626686656672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594112"/>
        <c:axId val="237595648"/>
      </c:barChart>
      <c:lineChart>
        <c:grouping val="standard"/>
        <c:varyColors val="0"/>
        <c:ser>
          <c:idx val="0"/>
          <c:order val="1"/>
          <c:tx>
            <c:strRef>
              <c:f>'rapport 013'!$A$129</c:f>
              <c:strCache>
                <c:ptCount val="1"/>
                <c:pt idx="0">
                  <c:v>Tildelte timer pr. uke pr mottaker 67 år +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013'!$B$116:$H$116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013'!$B$129:$H$129</c:f>
              <c:numCache>
                <c:formatCode>0.0</c:formatCode>
                <c:ptCount val="7"/>
                <c:pt idx="0">
                  <c:v>2.5</c:v>
                </c:pt>
                <c:pt idx="1">
                  <c:v>4.2</c:v>
                </c:pt>
                <c:pt idx="2">
                  <c:v>4.9000000000000004</c:v>
                </c:pt>
                <c:pt idx="3">
                  <c:v>3.6</c:v>
                </c:pt>
                <c:pt idx="4">
                  <c:v>8.9</c:v>
                </c:pt>
                <c:pt idx="5">
                  <c:v>4.0999999999999996</c:v>
                </c:pt>
                <c:pt idx="6">
                  <c:v>4.9000000000000004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597440"/>
        <c:axId val="237598976"/>
      </c:lineChart>
      <c:catAx>
        <c:axId val="2375941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7595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37595648"/>
        <c:scaling>
          <c:orientation val="minMax"/>
          <c:max val="3"/>
          <c:min val="1"/>
        </c:scaling>
        <c:delete val="0"/>
        <c:axPos val="l"/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7594112"/>
        <c:crosses val="autoZero"/>
        <c:crossBetween val="between"/>
        <c:majorUnit val="0.5"/>
      </c:valAx>
      <c:catAx>
        <c:axId val="237597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37598976"/>
        <c:crosses val="autoZero"/>
        <c:auto val="0"/>
        <c:lblAlgn val="ctr"/>
        <c:lblOffset val="100"/>
        <c:noMultiLvlLbl val="0"/>
      </c:catAx>
      <c:valAx>
        <c:axId val="237598976"/>
        <c:scaling>
          <c:orientation val="minMax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37597440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0068678915135605E-2"/>
          <c:y val="0.87970695876784233"/>
          <c:w val="0.75475371828521431"/>
          <c:h val="0.106537577744416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2000"/>
              <a:t>Nettoutgift pr. mottaker hjemmetjeneste fordelt på aldersgrupper</a:t>
            </a:r>
          </a:p>
        </c:rich>
      </c:tx>
      <c:layout>
        <c:manualLayout>
          <c:xMode val="edge"/>
          <c:yMode val="edge"/>
          <c:x val="0.13575889284575765"/>
          <c:y val="1.434758053992578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734747896621334E-2"/>
          <c:y val="0.11236614666729117"/>
          <c:w val="0.89795974292972669"/>
          <c:h val="0.71533624329371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'rapport 013'!$A$112</c:f>
              <c:strCache>
                <c:ptCount val="1"/>
                <c:pt idx="0">
                  <c:v>Nettoutgift pr. mottaker 0-66 år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013'!$B$110:$H$110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013'!$B$112:$H$112</c:f>
              <c:numCache>
                <c:formatCode>0</c:formatCode>
                <c:ptCount val="7"/>
                <c:pt idx="0">
                  <c:v>74767.710049423389</c:v>
                </c:pt>
                <c:pt idx="1">
                  <c:v>545289.98640688718</c:v>
                </c:pt>
                <c:pt idx="2">
                  <c:v>274894.06116271787</c:v>
                </c:pt>
                <c:pt idx="3">
                  <c:v>380899.80732177262</c:v>
                </c:pt>
                <c:pt idx="4">
                  <c:v>260496.23628617468</c:v>
                </c:pt>
                <c:pt idx="5">
                  <c:v>324069.81211893051</c:v>
                </c:pt>
                <c:pt idx="6">
                  <c:v>311821.8786458894</c:v>
                </c:pt>
              </c:numCache>
            </c:numRef>
          </c:val>
        </c:ser>
        <c:ser>
          <c:idx val="1"/>
          <c:order val="1"/>
          <c:tx>
            <c:strRef>
              <c:f>'rapport 013'!$A$113</c:f>
              <c:strCache>
                <c:ptCount val="1"/>
                <c:pt idx="0">
                  <c:v>Nettoutgift pr. mottaker 67 år og over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013'!$B$110:$H$110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013'!$B$113:$H$113</c:f>
              <c:numCache>
                <c:formatCode>0</c:formatCode>
                <c:ptCount val="7"/>
                <c:pt idx="0">
                  <c:v>186919.27512355847</c:v>
                </c:pt>
                <c:pt idx="1">
                  <c:v>104100.81558676939</c:v>
                </c:pt>
                <c:pt idx="2">
                  <c:v>149664.54441081308</c:v>
                </c:pt>
                <c:pt idx="3">
                  <c:v>97945.664739884392</c:v>
                </c:pt>
                <c:pt idx="4">
                  <c:v>165601.17878192532</c:v>
                </c:pt>
                <c:pt idx="5">
                  <c:v>88579.081979174327</c:v>
                </c:pt>
                <c:pt idx="6">
                  <c:v>109137.6575260613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24256"/>
        <c:axId val="217619072"/>
      </c:barChart>
      <c:catAx>
        <c:axId val="21742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619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76190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424256"/>
        <c:crosses val="autoZero"/>
        <c:crossBetween val="between"/>
        <c:majorUnit val="10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3043525809273837E-2"/>
          <c:y val="0.92973800101069437"/>
          <c:w val="0.86645086030912799"/>
          <c:h val="6.156447561478895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nb-NO" sz="1600"/>
              <a:t>Bruttoutgift pr. vedtakstime hjemmetjeneste. Kroner </a:t>
            </a:r>
          </a:p>
        </c:rich>
      </c:tx>
      <c:layout>
        <c:manualLayout>
          <c:xMode val="edge"/>
          <c:yMode val="edge"/>
          <c:x val="0.30110505417592032"/>
          <c:y val="1.68918573894216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060820056772845E-2"/>
          <c:y val="0.10349206860917237"/>
          <c:w val="0.91298404115053711"/>
          <c:h val="0.82458614742339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'rapport 013'!$A$132</c:f>
              <c:strCache>
                <c:ptCount val="1"/>
                <c:pt idx="0">
                  <c:v>Bruttoutgift pr. vedtakstime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013'!$B$116:$H$116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013'!$B$132:$H$132</c:f>
              <c:numCache>
                <c:formatCode>0</c:formatCode>
                <c:ptCount val="7"/>
                <c:pt idx="0">
                  <c:v>1612.1530857939424</c:v>
                </c:pt>
                <c:pt idx="1">
                  <c:v>531.39486250043569</c:v>
                </c:pt>
                <c:pt idx="2">
                  <c:v>684.88916364920965</c:v>
                </c:pt>
                <c:pt idx="3">
                  <c:v>608.30739587965024</c:v>
                </c:pt>
                <c:pt idx="4">
                  <c:v>412.6713113821566</c:v>
                </c:pt>
                <c:pt idx="5">
                  <c:v>498.52013019988237</c:v>
                </c:pt>
                <c:pt idx="6">
                  <c:v>516.99841816388698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01696"/>
        <c:axId val="218308992"/>
      </c:barChart>
      <c:catAx>
        <c:axId val="2175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8308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308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7501696"/>
        <c:crosses val="autoZero"/>
        <c:crossBetween val="between"/>
      </c:valAx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474156682315369E-2"/>
          <c:y val="4.7110356913747931E-2"/>
          <c:w val="0.88094871919648976"/>
          <c:h val="0.760421557102974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013'!$A$17</c:f>
              <c:strCache>
                <c:ptCount val="1"/>
                <c:pt idx="0">
                  <c:v>Andel innb. 80 år + som mottar hjemmetj.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013'!$B$14:$H$14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013'!$B$17:$H$17</c:f>
              <c:numCache>
                <c:formatCode>0.0</c:formatCode>
                <c:ptCount val="7"/>
                <c:pt idx="0">
                  <c:v>34.1</c:v>
                </c:pt>
                <c:pt idx="1">
                  <c:v>39.299999999999997</c:v>
                </c:pt>
                <c:pt idx="2">
                  <c:v>45.2</c:v>
                </c:pt>
                <c:pt idx="3">
                  <c:v>37</c:v>
                </c:pt>
                <c:pt idx="4">
                  <c:v>38.1</c:v>
                </c:pt>
                <c:pt idx="5">
                  <c:v>37.299999999999997</c:v>
                </c:pt>
                <c:pt idx="6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03776"/>
        <c:axId val="213806080"/>
      </c:barChart>
      <c:lineChart>
        <c:grouping val="standard"/>
        <c:varyColors val="0"/>
        <c:ser>
          <c:idx val="0"/>
          <c:order val="1"/>
          <c:tx>
            <c:strRef>
              <c:f>'rapport 013'!$A$57</c:f>
              <c:strCache>
                <c:ptCount val="1"/>
                <c:pt idx="0">
                  <c:v>Korrigerte brutto driftsutg pr. mottaker av hjemmetjenester (i kroner)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9529914529914523E-2"/>
                  <c:y val="-0.125595133941590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666666666666666E-2"/>
                  <c:y val="-0.104431112777569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666666666666666E-2"/>
                  <c:y val="-0.104431112777569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666666666666666E-2"/>
                  <c:y val="-9.9140107486564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666666666666743E-2"/>
                  <c:y val="-0.115013123359580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013'!$B$14:$H$14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013'!$B$57:$H$57</c:f>
              <c:numCache>
                <c:formatCode>General</c:formatCode>
                <c:ptCount val="7"/>
                <c:pt idx="0">
                  <c:v>163897</c:v>
                </c:pt>
                <c:pt idx="1">
                  <c:v>208200</c:v>
                </c:pt>
                <c:pt idx="2">
                  <c:v>231680</c:v>
                </c:pt>
                <c:pt idx="3">
                  <c:v>195220</c:v>
                </c:pt>
                <c:pt idx="4">
                  <c:v>233359</c:v>
                </c:pt>
                <c:pt idx="5">
                  <c:v>191504</c:v>
                </c:pt>
                <c:pt idx="6">
                  <c:v>223081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99136"/>
        <c:axId val="214507520"/>
      </c:lineChart>
      <c:catAx>
        <c:axId val="2138037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38060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3806080"/>
        <c:scaling>
          <c:orientation val="minMax"/>
          <c:max val="5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3803776"/>
        <c:crosses val="autoZero"/>
        <c:crossBetween val="between"/>
        <c:majorUnit val="10"/>
      </c:valAx>
      <c:catAx>
        <c:axId val="213899136"/>
        <c:scaling>
          <c:orientation val="minMax"/>
        </c:scaling>
        <c:delete val="1"/>
        <c:axPos val="b"/>
        <c:majorTickMark val="out"/>
        <c:minorTickMark val="none"/>
        <c:tickLblPos val="nextTo"/>
        <c:crossAx val="214507520"/>
        <c:crosses val="autoZero"/>
        <c:auto val="0"/>
        <c:lblAlgn val="ctr"/>
        <c:lblOffset val="100"/>
        <c:noMultiLvlLbl val="0"/>
      </c:catAx>
      <c:valAx>
        <c:axId val="214507520"/>
        <c:scaling>
          <c:orientation val="minMax"/>
          <c:max val="30000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213899136"/>
        <c:crosses val="max"/>
        <c:crossBetween val="between"/>
        <c:majorUnit val="50000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5964135298098193E-2"/>
          <c:y val="0.91935595865692343"/>
          <c:w val="0.96624479741002145"/>
          <c:h val="7.155320555780539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Utgiftskorrigerte frie inntekter pr innbygger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27960846768802E-2"/>
          <c:y val="0.11772997654919382"/>
          <c:w val="0.90060295258378409"/>
          <c:h val="0.64919162189860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Nordland!$D$1</c:f>
              <c:strCache>
                <c:ptCount val="1"/>
                <c:pt idx="0">
                  <c:v>korr. innt. pr innbygger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cat>
            <c:strRef>
              <c:f>Nordland!$C$2:$C$46</c:f>
              <c:strCache>
                <c:ptCount val="45"/>
                <c:pt idx="0">
                  <c:v>SALTDAL</c:v>
                </c:pt>
                <c:pt idx="1">
                  <c:v>ØKSNES</c:v>
                </c:pt>
                <c:pt idx="2">
                  <c:v>VESTVÅGØY</c:v>
                </c:pt>
                <c:pt idx="3">
                  <c:v>HADSEL</c:v>
                </c:pt>
                <c:pt idx="4">
                  <c:v>BRØNNØY</c:v>
                </c:pt>
                <c:pt idx="5">
                  <c:v>VÅGAN</c:v>
                </c:pt>
                <c:pt idx="6">
                  <c:v>SORTLAND</c:v>
                </c:pt>
                <c:pt idx="7">
                  <c:v>ALSTAHAUG</c:v>
                </c:pt>
                <c:pt idx="8">
                  <c:v>Landet</c:v>
                </c:pt>
                <c:pt idx="9">
                  <c:v>ANDØY</c:v>
                </c:pt>
                <c:pt idx="10">
                  <c:v>BØ</c:v>
                </c:pt>
                <c:pt idx="11">
                  <c:v>BODØ</c:v>
                </c:pt>
                <c:pt idx="12">
                  <c:v>BALLANGEN</c:v>
                </c:pt>
                <c:pt idx="13">
                  <c:v>LØDINGEN</c:v>
                </c:pt>
                <c:pt idx="14">
                  <c:v>SØMNA</c:v>
                </c:pt>
                <c:pt idx="15">
                  <c:v>LEIRFJORD</c:v>
                </c:pt>
                <c:pt idx="16">
                  <c:v>FLAKSTAD</c:v>
                </c:pt>
                <c:pt idx="17">
                  <c:v>RANA</c:v>
                </c:pt>
                <c:pt idx="18">
                  <c:v>VEFSN</c:v>
                </c:pt>
                <c:pt idx="19">
                  <c:v>STEIGEN</c:v>
                </c:pt>
                <c:pt idx="20">
                  <c:v>NARVIK</c:v>
                </c:pt>
                <c:pt idx="21">
                  <c:v>LURØY</c:v>
                </c:pt>
                <c:pt idx="22">
                  <c:v>MOSKENES</c:v>
                </c:pt>
                <c:pt idx="23">
                  <c:v>EVENES</c:v>
                </c:pt>
                <c:pt idx="24">
                  <c:v>VÆRØY</c:v>
                </c:pt>
                <c:pt idx="25">
                  <c:v>RØDØY</c:v>
                </c:pt>
                <c:pt idx="26">
                  <c:v>FAUSKE</c:v>
                </c:pt>
                <c:pt idx="27">
                  <c:v>HERØY</c:v>
                </c:pt>
                <c:pt idx="28">
                  <c:v>DØNNA</c:v>
                </c:pt>
                <c:pt idx="29">
                  <c:v>TJELDSUND</c:v>
                </c:pt>
                <c:pt idx="30">
                  <c:v>VEGA</c:v>
                </c:pt>
                <c:pt idx="31">
                  <c:v>NESNA</c:v>
                </c:pt>
                <c:pt idx="32">
                  <c:v>MELØY</c:v>
                </c:pt>
                <c:pt idx="33">
                  <c:v>GRANE</c:v>
                </c:pt>
                <c:pt idx="34">
                  <c:v>BINDAL</c:v>
                </c:pt>
                <c:pt idx="35">
                  <c:v>HATTFJELLDAL</c:v>
                </c:pt>
                <c:pt idx="36">
                  <c:v>HAMARØY</c:v>
                </c:pt>
                <c:pt idx="37">
                  <c:v>GILDESKÅL</c:v>
                </c:pt>
                <c:pt idx="38">
                  <c:v>VEVELSTAD</c:v>
                </c:pt>
                <c:pt idx="39">
                  <c:v>TYSFJORD</c:v>
                </c:pt>
                <c:pt idx="40">
                  <c:v>RØST</c:v>
                </c:pt>
                <c:pt idx="41">
                  <c:v>HEMNES</c:v>
                </c:pt>
                <c:pt idx="42">
                  <c:v>TRÆNA</c:v>
                </c:pt>
                <c:pt idx="43">
                  <c:v>BEIARN</c:v>
                </c:pt>
                <c:pt idx="44">
                  <c:v>SØRFOLD</c:v>
                </c:pt>
              </c:strCache>
            </c:strRef>
          </c:cat>
          <c:val>
            <c:numRef>
              <c:f>Nordland!$D$2:$D$46</c:f>
              <c:numCache>
                <c:formatCode>_ * #,##0_ ;_ * \-#,##0_ ;_ * "-"??_ ;_ @_ </c:formatCode>
                <c:ptCount val="45"/>
                <c:pt idx="0">
                  <c:v>48630.137098083353</c:v>
                </c:pt>
                <c:pt idx="1">
                  <c:v>48966.198022428231</c:v>
                </c:pt>
                <c:pt idx="2">
                  <c:v>49931.313700430677</c:v>
                </c:pt>
                <c:pt idx="3">
                  <c:v>49973.838726934497</c:v>
                </c:pt>
                <c:pt idx="4">
                  <c:v>50628.177149924908</c:v>
                </c:pt>
                <c:pt idx="5">
                  <c:v>50921.507054419708</c:v>
                </c:pt>
                <c:pt idx="6">
                  <c:v>51011.870026826502</c:v>
                </c:pt>
                <c:pt idx="7">
                  <c:v>51532.29043807953</c:v>
                </c:pt>
                <c:pt idx="8">
                  <c:v>51565.900866612297</c:v>
                </c:pt>
                <c:pt idx="9">
                  <c:v>51675.799638714176</c:v>
                </c:pt>
                <c:pt idx="10">
                  <c:v>52099.156031899583</c:v>
                </c:pt>
                <c:pt idx="11">
                  <c:v>52354.134993694279</c:v>
                </c:pt>
                <c:pt idx="12">
                  <c:v>52391.456739866997</c:v>
                </c:pt>
                <c:pt idx="13">
                  <c:v>52493.568379544122</c:v>
                </c:pt>
                <c:pt idx="14">
                  <c:v>52513.040287300348</c:v>
                </c:pt>
                <c:pt idx="15">
                  <c:v>53078.107761826897</c:v>
                </c:pt>
                <c:pt idx="16">
                  <c:v>53681.936716108357</c:v>
                </c:pt>
                <c:pt idx="17">
                  <c:v>54047.020442402223</c:v>
                </c:pt>
                <c:pt idx="18">
                  <c:v>54068.374056752073</c:v>
                </c:pt>
                <c:pt idx="19">
                  <c:v>54666.623527905635</c:v>
                </c:pt>
                <c:pt idx="20">
                  <c:v>54983.782784865121</c:v>
                </c:pt>
                <c:pt idx="21">
                  <c:v>55077.389500666533</c:v>
                </c:pt>
                <c:pt idx="22">
                  <c:v>55224.979628716515</c:v>
                </c:pt>
                <c:pt idx="23">
                  <c:v>56264.708920568046</c:v>
                </c:pt>
                <c:pt idx="24">
                  <c:v>56490.088089668454</c:v>
                </c:pt>
                <c:pt idx="25">
                  <c:v>56548.683293629649</c:v>
                </c:pt>
                <c:pt idx="26">
                  <c:v>56621.000118864227</c:v>
                </c:pt>
                <c:pt idx="27">
                  <c:v>56761.053022459215</c:v>
                </c:pt>
                <c:pt idx="28">
                  <c:v>57675.854772257931</c:v>
                </c:pt>
                <c:pt idx="29">
                  <c:v>57763.759367275787</c:v>
                </c:pt>
                <c:pt idx="30">
                  <c:v>58219.074522717834</c:v>
                </c:pt>
                <c:pt idx="31">
                  <c:v>58868.167289200879</c:v>
                </c:pt>
                <c:pt idx="32">
                  <c:v>59376.09390571031</c:v>
                </c:pt>
                <c:pt idx="33">
                  <c:v>59682.405932214766</c:v>
                </c:pt>
                <c:pt idx="34">
                  <c:v>59754.620891762032</c:v>
                </c:pt>
                <c:pt idx="35">
                  <c:v>60157.387754789612</c:v>
                </c:pt>
                <c:pt idx="36">
                  <c:v>61430.777295419415</c:v>
                </c:pt>
                <c:pt idx="37">
                  <c:v>61444.617361395365</c:v>
                </c:pt>
                <c:pt idx="38">
                  <c:v>62185.916021170604</c:v>
                </c:pt>
                <c:pt idx="39">
                  <c:v>62207.468758755167</c:v>
                </c:pt>
                <c:pt idx="40">
                  <c:v>62542.350192936814</c:v>
                </c:pt>
                <c:pt idx="41">
                  <c:v>64106.731592874174</c:v>
                </c:pt>
                <c:pt idx="42">
                  <c:v>65573.876061641553</c:v>
                </c:pt>
                <c:pt idx="43">
                  <c:v>73140.970831435843</c:v>
                </c:pt>
                <c:pt idx="44">
                  <c:v>82543.635583978175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52768"/>
        <c:axId val="125486208"/>
      </c:barChart>
      <c:catAx>
        <c:axId val="11875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4140000"/>
          <a:lstStyle/>
          <a:p>
            <a:pPr>
              <a:defRPr sz="1000" b="1"/>
            </a:pPr>
            <a:endParaRPr lang="nb-NO"/>
          </a:p>
        </c:txPr>
        <c:crossAx val="125486208"/>
        <c:crosses val="autoZero"/>
        <c:auto val="1"/>
        <c:lblAlgn val="ctr"/>
        <c:lblOffset val="100"/>
        <c:noMultiLvlLbl val="0"/>
      </c:catAx>
      <c:valAx>
        <c:axId val="12548620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187527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09224B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nb-NO" sz="2400"/>
              <a:t>%-vis aldersfordeling 2014</a:t>
            </a:r>
          </a:p>
        </c:rich>
      </c:tx>
      <c:layout>
        <c:manualLayout>
          <c:xMode val="edge"/>
          <c:yMode val="edge"/>
          <c:x val="0.12990200909576355"/>
          <c:y val="5.63080817817628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5319444444444447"/>
          <c:w val="0.80624956255468061"/>
          <c:h val="0.80976851851851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</c:dPt>
          <c:dLbls>
            <c:dLbl>
              <c:idx val="1"/>
              <c:layout>
                <c:manualLayout>
                  <c:x val="1.9513123359580078E-2"/>
                  <c:y val="-4.7819335083114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66797900262516E-2"/>
                  <c:y val="-1.91385972586759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154401936014567E-2"/>
                  <c:y val="-1.26965059437840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'Demografi Steigen'!$B$21:$B$24</c:f>
              <c:strCache>
                <c:ptCount val="4"/>
                <c:pt idx="0">
                  <c:v>0-66 år</c:v>
                </c:pt>
                <c:pt idx="1">
                  <c:v>67-79 år</c:v>
                </c:pt>
                <c:pt idx="2">
                  <c:v>80-89 år</c:v>
                </c:pt>
                <c:pt idx="3">
                  <c:v>90 år +</c:v>
                </c:pt>
              </c:strCache>
            </c:strRef>
          </c:cat>
          <c:val>
            <c:numRef>
              <c:f>'Demografi Steigen'!$C$21:$C$24</c:f>
              <c:numCache>
                <c:formatCode>0.0</c:formatCode>
                <c:ptCount val="4"/>
                <c:pt idx="0">
                  <c:v>79.449398991857308</c:v>
                </c:pt>
                <c:pt idx="1">
                  <c:v>13.958898797983714</c:v>
                </c:pt>
                <c:pt idx="2">
                  <c:v>4.8856145792943</c:v>
                </c:pt>
                <c:pt idx="3">
                  <c:v>1.7060876308646762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 w="19050">
      <a:solidFill>
        <a:srgbClr val="09224B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nb-NO" sz="2400"/>
              <a:t>%-vis aldersfordeling 2030</a:t>
            </a:r>
          </a:p>
        </c:rich>
      </c:tx>
      <c:layout>
        <c:manualLayout>
          <c:xMode val="edge"/>
          <c:yMode val="edge"/>
          <c:x val="9.4805555555555546E-2"/>
          <c:y val="4.517724526334680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5319444444444447"/>
          <c:w val="0.80624956255468061"/>
          <c:h val="0.8097685185185185"/>
        </c:manualLayout>
      </c:layout>
      <c:pie3DChart>
        <c:varyColors val="1"/>
        <c:ser>
          <c:idx val="0"/>
          <c:order val="0"/>
          <c:spPr>
            <a:ln w="19050">
              <a:solidFill>
                <a:srgbClr val="09224B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rgbClr val="09224B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rgbClr val="09224B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rgbClr val="09224B"/>
                </a:solidFill>
              </a:ln>
            </c:spPr>
          </c:dPt>
          <c:dPt>
            <c:idx val="3"/>
            <c:bubble3D val="0"/>
          </c:dPt>
          <c:dLbls>
            <c:dLbl>
              <c:idx val="1"/>
              <c:layout>
                <c:manualLayout>
                  <c:x val="3.1965223097112888E-2"/>
                  <c:y val="-7.61585010207057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72353455818022E-4"/>
                  <c:y val="-4.4593904928550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4663167104107E-2"/>
                  <c:y val="-5.65671478565179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'Demografi Steigen'!$B$21:$B$24</c:f>
              <c:strCache>
                <c:ptCount val="4"/>
                <c:pt idx="0">
                  <c:v>0-66 år</c:v>
                </c:pt>
                <c:pt idx="1">
                  <c:v>67-79 år</c:v>
                </c:pt>
                <c:pt idx="2">
                  <c:v>80-89 år</c:v>
                </c:pt>
                <c:pt idx="3">
                  <c:v>90 år +</c:v>
                </c:pt>
              </c:strCache>
            </c:strRef>
          </c:cat>
          <c:val>
            <c:numRef>
              <c:f>'Demografi Steigen'!$S$21:$S$24</c:f>
              <c:numCache>
                <c:formatCode>0.0</c:formatCode>
                <c:ptCount val="4"/>
                <c:pt idx="0">
                  <c:v>67.235362543621562</c:v>
                </c:pt>
                <c:pt idx="1">
                  <c:v>18.110236220472441</c:v>
                </c:pt>
                <c:pt idx="2">
                  <c:v>8.7443016991297142</c:v>
                </c:pt>
                <c:pt idx="3">
                  <c:v>1.2847078325735599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 w="19050">
      <a:solidFill>
        <a:srgbClr val="09224B"/>
      </a:solidFill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868565439402022E-2"/>
          <c:y val="3.0339935869601237E-2"/>
          <c:w val="0.93784804720573811"/>
          <c:h val="0.76013651486442113"/>
        </c:manualLayout>
      </c:layout>
      <c:lineChart>
        <c:grouping val="standard"/>
        <c:varyColors val="0"/>
        <c:ser>
          <c:idx val="0"/>
          <c:order val="0"/>
          <c:tx>
            <c:strRef>
              <c:f>'Demografi Steigen'!$B$11</c:f>
              <c:strCache>
                <c:ptCount val="1"/>
                <c:pt idx="0">
                  <c:v>67-79 år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'Demografi Steigen'!$C$3:$S$3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'Demografi Steigen'!$C$11:$S$11</c:f>
              <c:numCache>
                <c:formatCode>General</c:formatCode>
                <c:ptCount val="17"/>
                <c:pt idx="0">
                  <c:v>360</c:v>
                </c:pt>
                <c:pt idx="1">
                  <c:v>378</c:v>
                </c:pt>
                <c:pt idx="2">
                  <c:v>382</c:v>
                </c:pt>
                <c:pt idx="3">
                  <c:v>398</c:v>
                </c:pt>
                <c:pt idx="4">
                  <c:v>413</c:v>
                </c:pt>
                <c:pt idx="5">
                  <c:v>425</c:v>
                </c:pt>
                <c:pt idx="6">
                  <c:v>437</c:v>
                </c:pt>
                <c:pt idx="7">
                  <c:v>434</c:v>
                </c:pt>
                <c:pt idx="8">
                  <c:v>438</c:v>
                </c:pt>
                <c:pt idx="9">
                  <c:v>457</c:v>
                </c:pt>
                <c:pt idx="10">
                  <c:v>464</c:v>
                </c:pt>
                <c:pt idx="11">
                  <c:v>454</c:v>
                </c:pt>
                <c:pt idx="12">
                  <c:v>449</c:v>
                </c:pt>
                <c:pt idx="13">
                  <c:v>436</c:v>
                </c:pt>
                <c:pt idx="14">
                  <c:v>438</c:v>
                </c:pt>
                <c:pt idx="15">
                  <c:v>439</c:v>
                </c:pt>
                <c:pt idx="16">
                  <c:v>437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'Demografi Steigen'!$B$12</c:f>
              <c:strCache>
                <c:ptCount val="1"/>
                <c:pt idx="0">
                  <c:v>80-89 år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'Demografi Steigen'!$C$3:$S$3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'Demografi Steigen'!$C$12:$S$12</c:f>
              <c:numCache>
                <c:formatCode>General</c:formatCode>
                <c:ptCount val="17"/>
                <c:pt idx="0">
                  <c:v>126</c:v>
                </c:pt>
                <c:pt idx="1">
                  <c:v>122</c:v>
                </c:pt>
                <c:pt idx="2">
                  <c:v>125</c:v>
                </c:pt>
                <c:pt idx="3">
                  <c:v>120</c:v>
                </c:pt>
                <c:pt idx="4">
                  <c:v>129</c:v>
                </c:pt>
                <c:pt idx="5">
                  <c:v>116</c:v>
                </c:pt>
                <c:pt idx="6">
                  <c:v>123</c:v>
                </c:pt>
                <c:pt idx="7">
                  <c:v>136</c:v>
                </c:pt>
                <c:pt idx="8">
                  <c:v>143</c:v>
                </c:pt>
                <c:pt idx="9">
                  <c:v>144</c:v>
                </c:pt>
                <c:pt idx="10">
                  <c:v>146</c:v>
                </c:pt>
                <c:pt idx="11">
                  <c:v>161</c:v>
                </c:pt>
                <c:pt idx="12">
                  <c:v>172</c:v>
                </c:pt>
                <c:pt idx="13">
                  <c:v>188</c:v>
                </c:pt>
                <c:pt idx="14">
                  <c:v>194</c:v>
                </c:pt>
                <c:pt idx="15">
                  <c:v>205</c:v>
                </c:pt>
                <c:pt idx="16">
                  <c:v>211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'Demografi Steigen'!$B$13</c:f>
              <c:strCache>
                <c:ptCount val="1"/>
                <c:pt idx="0">
                  <c:v>90 år eller eldre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'Demografi Steigen'!$C$3:$S$3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'Demografi Steigen'!$C$13:$S$13</c:f>
              <c:numCache>
                <c:formatCode>General</c:formatCode>
                <c:ptCount val="17"/>
                <c:pt idx="0">
                  <c:v>44</c:v>
                </c:pt>
                <c:pt idx="1">
                  <c:v>41</c:v>
                </c:pt>
                <c:pt idx="2">
                  <c:v>39</c:v>
                </c:pt>
                <c:pt idx="3">
                  <c:v>41</c:v>
                </c:pt>
                <c:pt idx="4">
                  <c:v>38</c:v>
                </c:pt>
                <c:pt idx="5">
                  <c:v>39</c:v>
                </c:pt>
                <c:pt idx="6">
                  <c:v>34</c:v>
                </c:pt>
                <c:pt idx="7">
                  <c:v>33</c:v>
                </c:pt>
                <c:pt idx="8">
                  <c:v>26</c:v>
                </c:pt>
                <c:pt idx="9">
                  <c:v>33</c:v>
                </c:pt>
                <c:pt idx="10">
                  <c:v>31</c:v>
                </c:pt>
                <c:pt idx="11">
                  <c:v>27</c:v>
                </c:pt>
                <c:pt idx="12">
                  <c:v>30</c:v>
                </c:pt>
                <c:pt idx="13">
                  <c:v>29</c:v>
                </c:pt>
                <c:pt idx="14">
                  <c:v>31</c:v>
                </c:pt>
                <c:pt idx="15">
                  <c:v>33</c:v>
                </c:pt>
                <c:pt idx="16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42624"/>
        <c:axId val="158444160"/>
      </c:lineChart>
      <c:catAx>
        <c:axId val="1584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58444160"/>
        <c:crosses val="autoZero"/>
        <c:auto val="1"/>
        <c:lblAlgn val="ctr"/>
        <c:lblOffset val="100"/>
        <c:noMultiLvlLbl val="0"/>
      </c:catAx>
      <c:valAx>
        <c:axId val="158444160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58442624"/>
        <c:crosses val="autoZero"/>
        <c:crossBetween val="between"/>
        <c:majorUnit val="50"/>
      </c:valAx>
    </c:plotArea>
    <c:legend>
      <c:legendPos val="b"/>
      <c:layout/>
      <c:overlay val="0"/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 w="19050">
      <a:solidFill>
        <a:srgbClr val="09224B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err="1" smtClean="0"/>
              <a:t>Antall</a:t>
            </a:r>
            <a:r>
              <a:rPr lang="en-US" sz="2000" dirty="0" smtClean="0"/>
              <a:t> </a:t>
            </a:r>
            <a:r>
              <a:rPr lang="en-US" sz="2000" dirty="0" err="1" smtClean="0"/>
              <a:t>mottakere</a:t>
            </a:r>
            <a:endParaRPr lang="en-US" sz="2000" dirty="0"/>
          </a:p>
        </c:rich>
      </c:tx>
      <c:layout>
        <c:manualLayout>
          <c:xMode val="edge"/>
          <c:yMode val="edge"/>
          <c:x val="0.40444261190324182"/>
          <c:y val="3.892943442275465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2590624528620584E-2"/>
          <c:y val="7.9561900529570795E-2"/>
          <c:w val="0.9026345762846586"/>
          <c:h val="0.56412398622375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'Fremskrivning årsverk og mottak'!$B$4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'Fremskrivning årsverk og mottak'!$A$5:$A$8</c:f>
              <c:strCache>
                <c:ptCount val="4"/>
                <c:pt idx="0">
                  <c:v>Mottakere av inst.tjenester og hj.tjenester 0-66 år</c:v>
                </c:pt>
                <c:pt idx="1">
                  <c:v>Mottakere av inst.tjenester og hj.tjenester 67-79 år</c:v>
                </c:pt>
                <c:pt idx="2">
                  <c:v>Mottakere av inst.tjenester og hj.tjenester 80 år+</c:v>
                </c:pt>
                <c:pt idx="3">
                  <c:v>I alt</c:v>
                </c:pt>
              </c:strCache>
            </c:strRef>
          </c:cat>
          <c:val>
            <c:numRef>
              <c:f>'Fremskrivning årsverk og mottak'!$B$5:$B$8</c:f>
              <c:numCache>
                <c:formatCode>General</c:formatCode>
                <c:ptCount val="4"/>
                <c:pt idx="0">
                  <c:v>84</c:v>
                </c:pt>
                <c:pt idx="1">
                  <c:v>48</c:v>
                </c:pt>
                <c:pt idx="2">
                  <c:v>95</c:v>
                </c:pt>
                <c:pt idx="3">
                  <c:v>227</c:v>
                </c:pt>
              </c:numCache>
            </c:numRef>
          </c:val>
        </c:ser>
        <c:ser>
          <c:idx val="1"/>
          <c:order val="1"/>
          <c:tx>
            <c:strRef>
              <c:f>'Fremskrivning årsverk og mottak'!$C$4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elete val="1"/>
          </c:dLbls>
          <c:cat>
            <c:strRef>
              <c:f>'Fremskrivning årsverk og mottak'!$A$5:$A$8</c:f>
              <c:strCache>
                <c:ptCount val="4"/>
                <c:pt idx="0">
                  <c:v>Mottakere av inst.tjenester og hj.tjenester 0-66 år</c:v>
                </c:pt>
                <c:pt idx="1">
                  <c:v>Mottakere av inst.tjenester og hj.tjenester 67-79 år</c:v>
                </c:pt>
                <c:pt idx="2">
                  <c:v>Mottakere av inst.tjenester og hj.tjenester 80 år+</c:v>
                </c:pt>
                <c:pt idx="3">
                  <c:v>I alt</c:v>
                </c:pt>
              </c:strCache>
            </c:strRef>
          </c:cat>
          <c:val>
            <c:numRef>
              <c:f>'Fremskrivning årsverk og mottak'!$C$5:$C$8</c:f>
              <c:numCache>
                <c:formatCode>General</c:formatCode>
                <c:ptCount val="4"/>
                <c:pt idx="0">
                  <c:v>82</c:v>
                </c:pt>
                <c:pt idx="1">
                  <c:v>62</c:v>
                </c:pt>
                <c:pt idx="2">
                  <c:v>89</c:v>
                </c:pt>
                <c:pt idx="3">
                  <c:v>233</c:v>
                </c:pt>
              </c:numCache>
            </c:numRef>
          </c:val>
        </c:ser>
        <c:ser>
          <c:idx val="2"/>
          <c:order val="2"/>
          <c:tx>
            <c:strRef>
              <c:f>'Fremskrivning årsverk og mottak'!$D$4</c:f>
              <c:strCache>
                <c:ptCount val="1"/>
                <c:pt idx="0">
                  <c:v>2040</c:v>
                </c:pt>
              </c:strCache>
            </c:strRef>
          </c:tx>
          <c:invertIfNegative val="0"/>
          <c:dLbls>
            <c:delete val="1"/>
          </c:dLbls>
          <c:cat>
            <c:strRef>
              <c:f>'Fremskrivning årsverk og mottak'!$A$5:$A$8</c:f>
              <c:strCache>
                <c:ptCount val="4"/>
                <c:pt idx="0">
                  <c:v>Mottakere av inst.tjenester og hj.tjenester 0-66 år</c:v>
                </c:pt>
                <c:pt idx="1">
                  <c:v>Mottakere av inst.tjenester og hj.tjenester 67-79 år</c:v>
                </c:pt>
                <c:pt idx="2">
                  <c:v>Mottakere av inst.tjenester og hj.tjenester 80 år+</c:v>
                </c:pt>
                <c:pt idx="3">
                  <c:v>I alt</c:v>
                </c:pt>
              </c:strCache>
            </c:strRef>
          </c:cat>
          <c:val>
            <c:numRef>
              <c:f>'Fremskrivning årsverk og mottak'!$D$5:$D$8</c:f>
              <c:numCache>
                <c:formatCode>General</c:formatCode>
                <c:ptCount val="4"/>
                <c:pt idx="0">
                  <c:v>79</c:v>
                </c:pt>
                <c:pt idx="1">
                  <c:v>55</c:v>
                </c:pt>
                <c:pt idx="2">
                  <c:v>156</c:v>
                </c:pt>
                <c:pt idx="3">
                  <c:v>290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273152"/>
        <c:axId val="186748288"/>
      </c:barChart>
      <c:catAx>
        <c:axId val="18627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6748288"/>
        <c:crosses val="autoZero"/>
        <c:auto val="1"/>
        <c:lblAlgn val="ctr"/>
        <c:lblOffset val="100"/>
        <c:noMultiLvlLbl val="0"/>
      </c:catAx>
      <c:valAx>
        <c:axId val="186748288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273152"/>
        <c:crosses val="autoZero"/>
        <c:crossBetween val="between"/>
        <c:majorUnit val="50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/>
            </a:pPr>
            <a:endParaRPr lang="nb-NO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000"/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2923592884222806E-2"/>
          <c:y val="0.1345828023496991"/>
          <c:w val="0.90652085156022166"/>
          <c:h val="0.76799121429922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'Fremskrivning årsverk og mottak'!$A$11</c:f>
              <c:strCache>
                <c:ptCount val="1"/>
                <c:pt idx="0">
                  <c:v>Behov for årsverk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-0.266426071741032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5643810148731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64120370370370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'Fremskrivning årsverk og mottak'!$B$10:$D$10</c:f>
              <c:numCache>
                <c:formatCode>General</c:formatCode>
                <c:ptCount val="3"/>
                <c:pt idx="0">
                  <c:v>2012</c:v>
                </c:pt>
                <c:pt idx="1">
                  <c:v>2020</c:v>
                </c:pt>
                <c:pt idx="2">
                  <c:v>2040</c:v>
                </c:pt>
              </c:numCache>
            </c:numRef>
          </c:cat>
          <c:val>
            <c:numRef>
              <c:f>'Fremskrivning årsverk og mottak'!$B$11:$D$11</c:f>
              <c:numCache>
                <c:formatCode>General</c:formatCode>
                <c:ptCount val="3"/>
                <c:pt idx="0">
                  <c:v>88</c:v>
                </c:pt>
                <c:pt idx="1">
                  <c:v>88</c:v>
                </c:pt>
                <c:pt idx="2">
                  <c:v>124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8632960"/>
        <c:axId val="183154944"/>
      </c:barChart>
      <c:catAx>
        <c:axId val="17863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183154944"/>
        <c:crosses val="autoZero"/>
        <c:auto val="1"/>
        <c:lblAlgn val="ctr"/>
        <c:lblOffset val="100"/>
        <c:noMultiLvlLbl val="0"/>
      </c:catAx>
      <c:valAx>
        <c:axId val="18315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78632960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rgbClr val="09224B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05177247754774E-2"/>
          <c:y val="3.8554262229694831E-2"/>
          <c:w val="0.88115677757209077"/>
          <c:h val="0.748376942431451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'rapport 013'!$A$10</c:f>
              <c:strCache>
                <c:ptCount val="1"/>
                <c:pt idx="0">
                  <c:v>Netto driftsutgifter, plo pr. innb. 67 +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013'!$B$10:$H$10</c:f>
              <c:numCache>
                <c:formatCode>General</c:formatCode>
                <c:ptCount val="7"/>
                <c:pt idx="0">
                  <c:v>115202</c:v>
                </c:pt>
                <c:pt idx="1">
                  <c:v>154807</c:v>
                </c:pt>
                <c:pt idx="2">
                  <c:v>145328</c:v>
                </c:pt>
                <c:pt idx="3">
                  <c:v>121712</c:v>
                </c:pt>
                <c:pt idx="4">
                  <c:v>83341</c:v>
                </c:pt>
                <c:pt idx="5">
                  <c:v>120013</c:v>
                </c:pt>
                <c:pt idx="6">
                  <c:v>109804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903680"/>
        <c:axId val="183156096"/>
      </c:barChart>
      <c:lineChart>
        <c:grouping val="standard"/>
        <c:varyColors val="0"/>
        <c:ser>
          <c:idx val="0"/>
          <c:order val="1"/>
          <c:tx>
            <c:strRef>
              <c:f>'rapport 013'!$A$12</c:f>
              <c:strCache>
                <c:ptCount val="1"/>
                <c:pt idx="0">
                  <c:v>Andel nto dr.utg. til plo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5653104925053538E-3"/>
                  <c:y val="-4.700351946562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84796573875803E-2"/>
                  <c:y val="-5.0137087430000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130620985010708E-2"/>
                  <c:y val="-4.386995150125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03069236259762E-2"/>
                  <c:y val="-4.386995150125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102069950035689E-3"/>
                  <c:y val="-3.4469247608125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9286224125614E-3"/>
                  <c:y val="-4.386995150125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038567493112948E-2"/>
                  <c:y val="-7.7753800854761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FF0000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nb-N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'rapport 013'!$B$3:$H$3</c:f>
              <c:strCache>
                <c:ptCount val="7"/>
                <c:pt idx="0">
                  <c:v>Steigen</c:v>
                </c:pt>
                <c:pt idx="1">
                  <c:v>Sørfold</c:v>
                </c:pt>
                <c:pt idx="2">
                  <c:v>Tysfjord</c:v>
                </c:pt>
                <c:pt idx="3">
                  <c:v>Ballangen</c:v>
                </c:pt>
                <c:pt idx="4">
                  <c:v>Hurum</c:v>
                </c:pt>
                <c:pt idx="5">
                  <c:v>Komm.gr. 5</c:v>
                </c:pt>
                <c:pt idx="6">
                  <c:v>Land uten Oslo</c:v>
                </c:pt>
              </c:strCache>
            </c:strRef>
          </c:cat>
          <c:val>
            <c:numRef>
              <c:f>'rapport 013'!$B$12:$H$12</c:f>
              <c:numCache>
                <c:formatCode>General</c:formatCode>
                <c:ptCount val="7"/>
                <c:pt idx="0">
                  <c:v>35.6</c:v>
                </c:pt>
                <c:pt idx="1">
                  <c:v>36.9</c:v>
                </c:pt>
                <c:pt idx="2">
                  <c:v>33.1</c:v>
                </c:pt>
                <c:pt idx="3">
                  <c:v>36.299999999999997</c:v>
                </c:pt>
                <c:pt idx="4">
                  <c:v>27.6</c:v>
                </c:pt>
                <c:pt idx="5">
                  <c:v>34.1</c:v>
                </c:pt>
                <c:pt idx="6">
                  <c:v>30.7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39456"/>
        <c:axId val="186438016"/>
      </c:lineChart>
      <c:catAx>
        <c:axId val="1789036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831560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3156096"/>
        <c:scaling>
          <c:orientation val="minMax"/>
          <c:max val="17500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78903680"/>
        <c:crosses val="autoZero"/>
        <c:crossBetween val="between"/>
        <c:majorUnit val="25000"/>
      </c:valAx>
      <c:catAx>
        <c:axId val="18393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86438016"/>
        <c:crosses val="autoZero"/>
        <c:auto val="0"/>
        <c:lblAlgn val="ctr"/>
        <c:lblOffset val="100"/>
        <c:noMultiLvlLbl val="0"/>
      </c:catAx>
      <c:valAx>
        <c:axId val="186438016"/>
        <c:scaling>
          <c:orientation val="minMax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nb-NO"/>
          </a:p>
        </c:txPr>
        <c:crossAx val="183939456"/>
        <c:crosses val="max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0355667347137177E-2"/>
          <c:y val="0.87598648792670475"/>
          <c:w val="0.78675196850393703"/>
          <c:h val="8.84582077619048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nb-NO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0.72837</cdr:x>
      <cdr:y>0.11029</cdr:y>
    </cdr:from>
    <cdr:to>
      <cdr:x>0.85437</cdr:x>
      <cdr:y>0.24229</cdr:y>
    </cdr:to>
    <cdr:sp macro="" textlink="">
      <cdr:nvSpPr>
        <cdr:cNvPr id="2" name="TekstSylinder 5"/>
        <cdr:cNvSpPr txBox="1"/>
      </cdr:nvSpPr>
      <cdr:spPr>
        <a:xfrm xmlns:a="http://schemas.openxmlformats.org/drawingml/2006/main">
          <a:off x="6660232" y="360040"/>
          <a:ext cx="1152128" cy="43088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38100">
          <a:solidFill>
            <a:schemeClr val="tx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2200" b="1" dirty="0" smtClean="0">
              <a:solidFill>
                <a:schemeClr val="tx2"/>
              </a:solidFill>
            </a:rPr>
            <a:t>67 år+</a:t>
          </a:r>
          <a:endParaRPr lang="nb-NO" sz="2200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1382C-5183-49BA-BF75-21F53E37CC05}" type="datetimeFigureOut">
              <a:rPr lang="nb-NO" smtClean="0"/>
              <a:t>20.01.2015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4CEC8-8B21-444A-A53F-1B12F41C4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90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35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9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6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4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</a:rPr>
              <a:t>Disse frie inntektene korrigeres for variasjon i utgiftsbehov (</a:t>
            </a:r>
            <a:r>
              <a:rPr lang="nb-NO" dirty="0" err="1" smtClean="0">
                <a:solidFill>
                  <a:schemeClr val="tx2"/>
                </a:solidFill>
              </a:rPr>
              <a:t>jfr</a:t>
            </a:r>
            <a:r>
              <a:rPr lang="nb-NO" dirty="0" smtClean="0">
                <a:solidFill>
                  <a:schemeClr val="tx2"/>
                </a:solidFill>
              </a:rPr>
              <a:t> kriteriene i inntektssystemet). Kommuner med et høyt beregnet utgiftsbehov (som Steigen) får justert sine inntekter ned, mens kommuner med lavt beregnet utgiftsbehov får justert opp sine inntekter.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solidFill>
                  <a:schemeClr val="tx2"/>
                </a:solidFill>
              </a:rPr>
              <a:t>Kilde: Regjeringen.no</a:t>
            </a:r>
            <a:br>
              <a:rPr lang="nb-NO" sz="1200" dirty="0" smtClean="0">
                <a:solidFill>
                  <a:schemeClr val="tx2"/>
                </a:solidFill>
              </a:rPr>
            </a:br>
            <a:r>
              <a:rPr lang="nb-NO" sz="1200" dirty="0" smtClean="0">
                <a:solidFill>
                  <a:schemeClr val="tx2"/>
                </a:solidFill>
              </a:rPr>
              <a:t>I beregningene av tallene er det tatt utgangspunkt i samme dekningsgrader og standard på tjenestene som i 2012. </a:t>
            </a:r>
            <a:endParaRPr lang="nb-NO" sz="1200" b="1" dirty="0" smtClean="0">
              <a:solidFill>
                <a:schemeClr val="tx2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OBS! Flat utvikling i antall eldre i Steigen, men vekst for landet vil bety omtrent 1,0 mill. kroner i reduserte rammeoverføringer fra staten de neste 2-3 årene.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7852-4EE6-4BC7-92E0-ACA1746AE67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5415" indent="-286698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6791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5508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64225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22940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81658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40374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99090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KS Omstilling og konkurranse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1pPr>
            <a:lvl2pPr marL="745415" indent="-286698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6791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3pPr>
            <a:lvl4pPr marL="1605508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4pPr>
            <a:lvl5pPr marL="2064225" indent="-229359" defTabSz="912655">
              <a:defRPr sz="2400">
                <a:solidFill>
                  <a:schemeClr val="tx1"/>
                </a:solidFill>
                <a:latin typeface="Helvetica" pitchFamily="34" charset="0"/>
              </a:defRPr>
            </a:lvl5pPr>
            <a:lvl6pPr marL="2522940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6pPr>
            <a:lvl7pPr marL="2981658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7pPr>
            <a:lvl8pPr marL="3440374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8pPr>
            <a:lvl9pPr marL="3899090" indent="-229359" defTabSz="9126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CFBB1308-DD18-4CA2-9980-35B4FC31B44D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3887114" y="2"/>
            <a:ext cx="2970887" cy="4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3887114" y="8687463"/>
            <a:ext cx="2970887" cy="4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55" tIns="0" rIns="18955" bIns="0" anchor="b"/>
          <a:lstStyle/>
          <a:p>
            <a:pPr algn="r" defTabSz="756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3" y="8687463"/>
            <a:ext cx="2970887" cy="4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3" y="2"/>
            <a:ext cx="2970887" cy="4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3887114" y="2"/>
            <a:ext cx="2970887" cy="4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3887114" y="8687463"/>
            <a:ext cx="2970887" cy="4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55" tIns="0" rIns="18955" b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i="1">
                <a:solidFill>
                  <a:prstClr val="black"/>
                </a:solidFill>
                <a:latin typeface="Arial" charset="0"/>
              </a:rPr>
              <a:t>2</a:t>
            </a:r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auto">
          <a:xfrm>
            <a:off x="3" y="8687463"/>
            <a:ext cx="2970887" cy="45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39" name="Rectangle 9"/>
          <p:cNvSpPr>
            <a:spLocks noChangeArrowheads="1"/>
          </p:cNvSpPr>
          <p:nvPr/>
        </p:nvSpPr>
        <p:spPr bwMode="auto">
          <a:xfrm>
            <a:off x="3" y="2"/>
            <a:ext cx="2970887" cy="45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auto">
          <a:xfrm>
            <a:off x="3887114" y="5893"/>
            <a:ext cx="2970887" cy="4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3887114" y="8705137"/>
            <a:ext cx="2970887" cy="42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55" tIns="0" rIns="18955" bIns="0" anchor="b"/>
          <a:lstStyle/>
          <a:p>
            <a:pPr algn="r" defTabSz="756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auto">
          <a:xfrm>
            <a:off x="3" y="8705137"/>
            <a:ext cx="2970887" cy="42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3" name="Rectangle 13"/>
          <p:cNvSpPr>
            <a:spLocks noChangeArrowheads="1"/>
          </p:cNvSpPr>
          <p:nvPr/>
        </p:nvSpPr>
        <p:spPr bwMode="auto">
          <a:xfrm>
            <a:off x="3" y="5893"/>
            <a:ext cx="2970887" cy="4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4" name="Rectangle 14"/>
          <p:cNvSpPr>
            <a:spLocks noChangeArrowheads="1"/>
          </p:cNvSpPr>
          <p:nvPr/>
        </p:nvSpPr>
        <p:spPr bwMode="auto">
          <a:xfrm>
            <a:off x="3887114" y="1474"/>
            <a:ext cx="2970887" cy="43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5" name="Rectangle 15"/>
          <p:cNvSpPr>
            <a:spLocks noChangeArrowheads="1"/>
          </p:cNvSpPr>
          <p:nvPr/>
        </p:nvSpPr>
        <p:spPr bwMode="auto">
          <a:xfrm>
            <a:off x="3887114" y="8702192"/>
            <a:ext cx="2970887" cy="42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55" tIns="0" rIns="18955" bIns="0" anchor="b"/>
          <a:lstStyle/>
          <a:p>
            <a:pPr algn="r" defTabSz="7565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8146" name="Rectangle 16"/>
          <p:cNvSpPr>
            <a:spLocks noChangeArrowheads="1"/>
          </p:cNvSpPr>
          <p:nvPr/>
        </p:nvSpPr>
        <p:spPr bwMode="auto">
          <a:xfrm>
            <a:off x="3" y="8702192"/>
            <a:ext cx="2970887" cy="42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>
            <a:off x="3" y="1474"/>
            <a:ext cx="2970887" cy="43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80" tIns="45490" rIns="90980" bIns="454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8148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8350" cy="3433763"/>
          </a:xfrm>
          <a:ln w="12700" cap="flat">
            <a:solidFill>
              <a:schemeClr val="tx1"/>
            </a:solidFill>
          </a:ln>
        </p:spPr>
      </p:sp>
      <p:sp>
        <p:nvSpPr>
          <p:cNvPr id="4814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83073" y="4348888"/>
            <a:ext cx="6213906" cy="4287031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33" tIns="44226" rIns="90033" bIns="44226"/>
          <a:lstStyle/>
          <a:p>
            <a:pPr eaLnBrk="1" hangingPunct="1">
              <a:buFontTx/>
              <a:buChar char="•"/>
            </a:pPr>
            <a:endParaRPr lang="nb-NO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9144000" cy="5856941"/>
          </a:xfrm>
          <a:prstGeom prst="rect">
            <a:avLst/>
          </a:prstGeom>
          <a:solidFill>
            <a:srgbClr val="1545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white"/>
                </a:solidFill>
              </a:rPr>
              <a:t> </a:t>
            </a:r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2374" y="3316941"/>
            <a:ext cx="7772400" cy="130427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321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600200" y="1752600"/>
            <a:ext cx="3505200" cy="457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257800" y="1752600"/>
            <a:ext cx="3505200" cy="45720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91400" y="655320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6D2FA0-8C04-49FB-93A8-16E27C998B23}" type="slidenum">
              <a:rPr lang="nb-NO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9144000" cy="585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white"/>
                </a:solidFill>
              </a:rPr>
              <a:t> </a:t>
            </a:r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2374" y="3316941"/>
            <a:ext cx="7772400" cy="130427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9224B"/>
                </a:solidFill>
                <a:latin typeface="Helvetica"/>
                <a:cs typeface="Helvetica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Rektangel 8"/>
          <p:cNvSpPr/>
          <p:nvPr/>
        </p:nvSpPr>
        <p:spPr>
          <a:xfrm>
            <a:off x="412374" y="5969000"/>
            <a:ext cx="1642038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>
              <a:solidFill>
                <a:prstClr val="white"/>
              </a:solidFill>
            </a:endParaRPr>
          </a:p>
        </p:txBody>
      </p:sp>
      <p:pic>
        <p:nvPicPr>
          <p:cNvPr id="10" name="Bilde 8" descr="KS-konsul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40438"/>
            <a:ext cx="152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0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412374" y="5664200"/>
            <a:ext cx="8731626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0932" y="274638"/>
            <a:ext cx="7145867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0932" y="1600200"/>
            <a:ext cx="7145868" cy="436033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F8F8F7"/>
          </a:solidFill>
          <a:ln>
            <a:noFill/>
          </a:ln>
          <a:effectLst>
            <a:outerShdw blurRad="40000" dist="23000" dir="6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prstClr val="white"/>
              </a:solidFill>
            </a:endParaRPr>
          </a:p>
        </p:txBody>
      </p:sp>
      <p:pic>
        <p:nvPicPr>
          <p:cNvPr id="9" name="Bilde 7" descr="KS-konsul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8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1950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08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600200" y="1752600"/>
            <a:ext cx="3505200" cy="4572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257800" y="1752600"/>
            <a:ext cx="3505200" cy="45720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91400" y="655320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6D2FA0-8C04-49FB-93A8-16E27C998B23}" type="slidenum">
              <a:rPr lang="nb-NO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1"/>
            <a:ext cx="9144000" cy="5856941"/>
          </a:xfrm>
          <a:prstGeom prst="rect">
            <a:avLst/>
          </a:prstGeom>
          <a:solidFill>
            <a:srgbClr val="1545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white"/>
                </a:solidFill>
              </a:rPr>
              <a:t> </a:t>
            </a:r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2374" y="3316941"/>
            <a:ext cx="7772400" cy="130427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91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"/>
            <a:ext cx="9144000" cy="585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white"/>
                </a:solidFill>
              </a:rPr>
              <a:t> </a:t>
            </a:r>
            <a:endParaRPr lang="nn-NO" dirty="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2374" y="3316941"/>
            <a:ext cx="7772400" cy="130427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9224B"/>
                </a:solidFill>
                <a:latin typeface="Helvetica"/>
                <a:cs typeface="Helvetica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Rektangel 8"/>
          <p:cNvSpPr/>
          <p:nvPr/>
        </p:nvSpPr>
        <p:spPr>
          <a:xfrm>
            <a:off x="412374" y="5969000"/>
            <a:ext cx="1642038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>
              <a:solidFill>
                <a:prstClr val="white"/>
              </a:solidFill>
            </a:endParaRPr>
          </a:p>
        </p:txBody>
      </p:sp>
      <p:pic>
        <p:nvPicPr>
          <p:cNvPr id="10" name="Bilde 8" descr="KS-konsul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40438"/>
            <a:ext cx="152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0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412374" y="5664200"/>
            <a:ext cx="8731626" cy="1057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40932" y="274638"/>
            <a:ext cx="7145867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0932" y="1600200"/>
            <a:ext cx="7145868" cy="436033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8" name="Rektangel 7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F8F8F7"/>
          </a:solidFill>
          <a:ln>
            <a:noFill/>
          </a:ln>
          <a:effectLst>
            <a:outerShdw blurRad="40000" dist="23000" dir="6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prstClr val="white"/>
              </a:solidFill>
            </a:endParaRPr>
          </a:p>
        </p:txBody>
      </p:sp>
      <p:pic>
        <p:nvPicPr>
          <p:cNvPr id="9" name="Bilde 7" descr="KS-konsulen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7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1950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0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7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8" name="Bilde 9" descr="KS-konsulen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40438"/>
            <a:ext cx="152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57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4">
              <a:lumMod val="50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7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8" name="Bilde 9" descr="KS-konsulent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40438"/>
            <a:ext cx="15255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36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4">
              <a:lumMod val="50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accent3">
              <a:lumMod val="50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Biter_helhe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70" y="2564904"/>
            <a:ext cx="3567115" cy="3241081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4639" y="908720"/>
            <a:ext cx="7588692" cy="172819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nb-N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Steigen kommune</a:t>
            </a:r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KOSTRA tall mm. for pleie og omsorg</a:t>
            </a: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47864" y="5825693"/>
            <a:ext cx="5796136" cy="8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000" dirty="0">
                <a:solidFill>
                  <a:srgbClr val="005193"/>
                </a:solidFill>
              </a:rPr>
              <a:t>Seniorrådgiver </a:t>
            </a:r>
            <a:r>
              <a:rPr lang="nb-NO" sz="2000" i="1" dirty="0">
                <a:solidFill>
                  <a:srgbClr val="005193"/>
                </a:solidFill>
              </a:rPr>
              <a:t>Chriss Madsen,</a:t>
            </a:r>
            <a:r>
              <a:rPr lang="nb-NO" sz="2000" dirty="0">
                <a:solidFill>
                  <a:srgbClr val="005193"/>
                </a:solidFill>
              </a:rPr>
              <a:t> </a:t>
            </a:r>
            <a:r>
              <a:rPr lang="nb-NO" sz="2000" dirty="0">
                <a:solidFill>
                  <a:srgbClr val="005193"/>
                </a:solidFill>
              </a:rPr>
              <a:t>KS-Konsulent </a:t>
            </a:r>
            <a:r>
              <a:rPr lang="nb-NO" sz="2000" dirty="0">
                <a:solidFill>
                  <a:srgbClr val="005193"/>
                </a:solidFill>
              </a:rPr>
              <a:t>as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b-NO" sz="2000" dirty="0">
                <a:solidFill>
                  <a:srgbClr val="005193"/>
                </a:solidFill>
              </a:rPr>
              <a:t>http://www.kskonsulent.no/</a:t>
            </a:r>
          </a:p>
        </p:txBody>
      </p:sp>
    </p:spTree>
    <p:extLst>
      <p:ext uri="{BB962C8B-B14F-4D97-AF65-F5344CB8AC3E}">
        <p14:creationId xmlns:p14="http://schemas.microsoft.com/office/powerpoint/2010/main" val="42402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706090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Behov </a:t>
            </a:r>
            <a:r>
              <a:rPr lang="nb-NO" b="1" dirty="0" err="1" smtClean="0">
                <a:solidFill>
                  <a:schemeClr val="tx2"/>
                </a:solidFill>
              </a:rPr>
              <a:t>vs</a:t>
            </a:r>
            <a:r>
              <a:rPr lang="nb-NO" b="1" dirty="0" smtClean="0">
                <a:solidFill>
                  <a:schemeClr val="tx2"/>
                </a:solidFill>
              </a:rPr>
              <a:t> ressursbruk 7 tjenester: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419535"/>
              </p:ext>
            </p:extLst>
          </p:nvPr>
        </p:nvGraphicFramePr>
        <p:xfrm>
          <a:off x="107504" y="1124744"/>
          <a:ext cx="8856984" cy="4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6631401" y="2924944"/>
            <a:ext cx="919314" cy="418277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6"/>
          <p:cNvSpPr txBox="1"/>
          <p:nvPr/>
        </p:nvSpPr>
        <p:spPr>
          <a:xfrm>
            <a:off x="1259632" y="1956878"/>
            <a:ext cx="381642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NB! Gir indikasjoner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91880" y="5733255"/>
            <a:ext cx="41764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Ressursbruk PLO = beregnet utgiftsbehov</a:t>
            </a:r>
          </a:p>
        </p:txBody>
      </p:sp>
    </p:spTree>
    <p:extLst>
      <p:ext uri="{BB962C8B-B14F-4D97-AF65-F5344CB8AC3E}">
        <p14:creationId xmlns:p14="http://schemas.microsoft.com/office/powerpoint/2010/main" val="11237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648072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Ressursbruk og utgiftsbehov i kroner: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79047"/>
              </p:ext>
            </p:extLst>
          </p:nvPr>
        </p:nvGraphicFramePr>
        <p:xfrm>
          <a:off x="179512" y="908720"/>
          <a:ext cx="8856984" cy="486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llipse 4"/>
          <p:cNvSpPr/>
          <p:nvPr/>
        </p:nvSpPr>
        <p:spPr>
          <a:xfrm rot="16200000">
            <a:off x="5940156" y="4365103"/>
            <a:ext cx="2304256" cy="86409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Inntektsnivå er også viktig…..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2"/>
                </a:solidFill>
              </a:rPr>
              <a:t>For å vise kommunes reelle inntektsnivå bruker vi </a:t>
            </a:r>
            <a:r>
              <a:rPr lang="nb-NO" b="1" dirty="0">
                <a:solidFill>
                  <a:schemeClr val="tx2"/>
                </a:solidFill>
              </a:rPr>
              <a:t>«korrigerte frie inntekter»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2"/>
                </a:solidFill>
              </a:rPr>
              <a:t>Med frie inntekter menes i denne sammenheng:</a:t>
            </a:r>
          </a:p>
          <a:p>
            <a:r>
              <a:rPr lang="nb-NO" dirty="0">
                <a:solidFill>
                  <a:schemeClr val="tx2"/>
                </a:solidFill>
              </a:rPr>
              <a:t>Rammetilskudd</a:t>
            </a:r>
          </a:p>
          <a:p>
            <a:r>
              <a:rPr lang="nb-NO" dirty="0">
                <a:solidFill>
                  <a:schemeClr val="tx2"/>
                </a:solidFill>
              </a:rPr>
              <a:t>Skatt</a:t>
            </a:r>
          </a:p>
          <a:p>
            <a:r>
              <a:rPr lang="nb-NO" dirty="0">
                <a:solidFill>
                  <a:schemeClr val="tx2"/>
                </a:solidFill>
              </a:rPr>
              <a:t>Eiendomsskatt</a:t>
            </a:r>
          </a:p>
          <a:p>
            <a:r>
              <a:rPr lang="nb-NO" dirty="0">
                <a:solidFill>
                  <a:schemeClr val="tx2"/>
                </a:solidFill>
              </a:rPr>
              <a:t>Konsesjonskraft (2012-tall)</a:t>
            </a:r>
          </a:p>
          <a:p>
            <a:r>
              <a:rPr lang="nb-NO" dirty="0">
                <a:solidFill>
                  <a:schemeClr val="tx2"/>
                </a:solidFill>
              </a:rPr>
              <a:t>Utbytte</a:t>
            </a:r>
          </a:p>
          <a:p>
            <a:r>
              <a:rPr lang="nb-NO" dirty="0" err="1">
                <a:solidFill>
                  <a:schemeClr val="tx2"/>
                </a:solidFill>
              </a:rPr>
              <a:t>Nto</a:t>
            </a:r>
            <a:r>
              <a:rPr lang="nb-NO" dirty="0">
                <a:solidFill>
                  <a:schemeClr val="tx2"/>
                </a:solidFill>
              </a:rPr>
              <a:t> gevinst på finansielle omløpsmidler</a:t>
            </a:r>
          </a:p>
          <a:p>
            <a:r>
              <a:rPr lang="nb-NO" dirty="0">
                <a:solidFill>
                  <a:schemeClr val="tx2"/>
                </a:solidFill>
              </a:rPr>
              <a:t>Renteinntekter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85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689" y="116632"/>
            <a:ext cx="7776864" cy="648072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Utg. korrigerte </a:t>
            </a:r>
            <a:r>
              <a:rPr lang="nb-NO" b="1" dirty="0">
                <a:solidFill>
                  <a:schemeClr val="tx2"/>
                </a:solidFill>
              </a:rPr>
              <a:t>frie inntekter i </a:t>
            </a:r>
            <a:r>
              <a:rPr lang="nb-NO" b="1" dirty="0" smtClean="0">
                <a:solidFill>
                  <a:schemeClr val="tx2"/>
                </a:solidFill>
              </a:rPr>
              <a:t>Nordland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24910"/>
              </p:ext>
            </p:extLst>
          </p:nvPr>
        </p:nvGraphicFramePr>
        <p:xfrm>
          <a:off x="107504" y="836712"/>
          <a:ext cx="8856984" cy="49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587121" y="1757009"/>
            <a:ext cx="2160240" cy="40011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b="1" dirty="0">
                <a:solidFill>
                  <a:srgbClr val="09224B"/>
                </a:solidFill>
              </a:rPr>
              <a:t>Steigen 54.667,-</a:t>
            </a:r>
            <a:endParaRPr lang="nb-NO" sz="2000" b="1" dirty="0">
              <a:solidFill>
                <a:srgbClr val="09224B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115616" y="1976625"/>
            <a:ext cx="2160240" cy="40011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b="1" dirty="0">
                <a:solidFill>
                  <a:srgbClr val="09224B"/>
                </a:solidFill>
              </a:rPr>
              <a:t>Landet 51.566,-</a:t>
            </a:r>
            <a:endParaRPr lang="nb-NO" sz="2000" b="1" dirty="0">
              <a:solidFill>
                <a:srgbClr val="09224B"/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 flipH="1">
            <a:off x="4355976" y="2176680"/>
            <a:ext cx="936104" cy="511959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979712" y="5877272"/>
            <a:ext cx="705678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Steigen er 6% over landsgjennomsnittet</a:t>
            </a:r>
            <a:endParaRPr lang="nb-NO" sz="28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692696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Befolkningssammensetningen i Steigen: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27260"/>
              </p:ext>
            </p:extLst>
          </p:nvPr>
        </p:nvGraphicFramePr>
        <p:xfrm>
          <a:off x="107504" y="980728"/>
          <a:ext cx="4356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50145"/>
              </p:ext>
            </p:extLst>
          </p:nvPr>
        </p:nvGraphicFramePr>
        <p:xfrm>
          <a:off x="4572000" y="980727"/>
          <a:ext cx="4464496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>
            <a:noAutofit/>
          </a:bodyPr>
          <a:lstStyle/>
          <a:p>
            <a:r>
              <a:rPr lang="nb-NO" dirty="0" err="1" smtClean="0">
                <a:solidFill>
                  <a:schemeClr val="tx2"/>
                </a:solidFill>
              </a:rPr>
              <a:t>Befolkningsfremskrivning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</a:rPr>
              <a:t>(MMMM-alternativ</a:t>
            </a:r>
            <a:r>
              <a:rPr lang="nb-NO" dirty="0" smtClean="0">
                <a:solidFill>
                  <a:schemeClr val="tx2"/>
                </a:solidFill>
              </a:rPr>
              <a:t>):</a:t>
            </a:r>
            <a:endParaRPr lang="nb-NO" dirty="0">
              <a:solidFill>
                <a:schemeClr val="tx2"/>
              </a:solidFill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01926"/>
              </p:ext>
            </p:extLst>
          </p:nvPr>
        </p:nvGraphicFramePr>
        <p:xfrm>
          <a:off x="107504" y="1124744"/>
          <a:ext cx="8856984" cy="464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625481" y="980728"/>
            <a:ext cx="5304307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67-79 </a:t>
            </a:r>
            <a:r>
              <a:rPr lang="nb-NO" sz="2200" b="1" dirty="0" smtClean="0">
                <a:solidFill>
                  <a:srgbClr val="09224B"/>
                </a:solidFill>
              </a:rPr>
              <a:t>år: Sterk vekst frem mot år 2024</a:t>
            </a:r>
          </a:p>
        </p:txBody>
      </p:sp>
      <p:cxnSp>
        <p:nvCxnSpPr>
          <p:cNvPr id="8" name="Rett pil 7"/>
          <p:cNvCxnSpPr/>
          <p:nvPr/>
        </p:nvCxnSpPr>
        <p:spPr>
          <a:xfrm flipV="1">
            <a:off x="827584" y="1628800"/>
            <a:ext cx="4896544" cy="7920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777881" y="3068960"/>
            <a:ext cx="4658215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 smtClean="0">
                <a:solidFill>
                  <a:srgbClr val="09224B"/>
                </a:solidFill>
              </a:rPr>
              <a:t>80-89 år: Sterk vekst etter år 2024</a:t>
            </a:r>
          </a:p>
        </p:txBody>
      </p:sp>
      <p:cxnSp>
        <p:nvCxnSpPr>
          <p:cNvPr id="12" name="Rett pil 11"/>
          <p:cNvCxnSpPr/>
          <p:nvPr/>
        </p:nvCxnSpPr>
        <p:spPr>
          <a:xfrm flipV="1">
            <a:off x="5508104" y="3068961"/>
            <a:ext cx="3096344" cy="611486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5436096" y="4005064"/>
            <a:ext cx="3024336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 smtClean="0">
                <a:solidFill>
                  <a:srgbClr val="09224B"/>
                </a:solidFill>
              </a:rPr>
              <a:t>90 år+: Flat utvikling</a:t>
            </a:r>
          </a:p>
        </p:txBody>
      </p:sp>
    </p:spTree>
    <p:extLst>
      <p:ext uri="{BB962C8B-B14F-4D97-AF65-F5344CB8AC3E}">
        <p14:creationId xmlns:p14="http://schemas.microsoft.com/office/powerpoint/2010/main" val="8905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100811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Framskrivning av antall mottakere av institusjonstjenester og hjemmetjenester: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571070"/>
              </p:ext>
            </p:extLst>
          </p:nvPr>
        </p:nvGraphicFramePr>
        <p:xfrm>
          <a:off x="107504" y="1196752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6"/>
          <p:cNvSpPr txBox="1"/>
          <p:nvPr/>
        </p:nvSpPr>
        <p:spPr>
          <a:xfrm>
            <a:off x="971600" y="2060848"/>
            <a:ext cx="547260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Ingen økning frem mot år 2020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195736" y="5877272"/>
            <a:ext cx="619268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Vekst i gruppa år 80 år + etter 2020</a:t>
            </a:r>
          </a:p>
        </p:txBody>
      </p:sp>
      <p:sp>
        <p:nvSpPr>
          <p:cNvPr id="6" name="Rektangel 5"/>
          <p:cNvSpPr/>
          <p:nvPr/>
        </p:nvSpPr>
        <p:spPr>
          <a:xfrm rot="16200000">
            <a:off x="7344308" y="4833156"/>
            <a:ext cx="792088" cy="57606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508104" y="5308093"/>
            <a:ext cx="504056" cy="56917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720080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tx2"/>
                </a:solidFill>
              </a:rPr>
              <a:t>Fremskrivning</a:t>
            </a:r>
            <a:r>
              <a:rPr lang="nb-NO" b="1" dirty="0">
                <a:solidFill>
                  <a:schemeClr val="tx2"/>
                </a:solidFill>
              </a:rPr>
              <a:t> av antall årsverk: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87702"/>
              </p:ext>
            </p:extLst>
          </p:nvPr>
        </p:nvGraphicFramePr>
        <p:xfrm>
          <a:off x="251520" y="980728"/>
          <a:ext cx="8640960" cy="479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763688" y="1870550"/>
            <a:ext cx="4176464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 smtClean="0">
                <a:solidFill>
                  <a:srgbClr val="09224B"/>
                </a:solidFill>
              </a:rPr>
              <a:t>50% vekst fra år 2020 til 2040</a:t>
            </a:r>
          </a:p>
        </p:txBody>
      </p:sp>
    </p:spTree>
    <p:extLst>
      <p:ext uri="{BB962C8B-B14F-4D97-AF65-F5344CB8AC3E}">
        <p14:creationId xmlns:p14="http://schemas.microsoft.com/office/powerpoint/2010/main" val="26610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6" cy="41719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3200" dirty="0" smtClean="0">
                <a:solidFill>
                  <a:schemeClr val="tx2"/>
                </a:solidFill>
              </a:rPr>
              <a:t>Hva betyr forventet </a:t>
            </a:r>
            <a:r>
              <a:rPr lang="nb-NO" sz="3200" dirty="0" err="1" smtClean="0">
                <a:solidFill>
                  <a:schemeClr val="tx2"/>
                </a:solidFill>
              </a:rPr>
              <a:t>befolkningsfremskrivning</a:t>
            </a:r>
            <a:r>
              <a:rPr lang="nb-NO" sz="3200" dirty="0" smtClean="0">
                <a:solidFill>
                  <a:schemeClr val="tx2"/>
                </a:solidFill>
              </a:rPr>
              <a:t> for tjenestebehovet?</a:t>
            </a:r>
          </a:p>
          <a:p>
            <a:pPr marL="514350" indent="-514350">
              <a:buFont typeface="+mj-lt"/>
              <a:buAutoNum type="arabicPeriod"/>
            </a:pPr>
            <a:endParaRPr lang="nb-NO" sz="32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3200" dirty="0" smtClean="0">
                <a:solidFill>
                  <a:schemeClr val="tx2"/>
                </a:solidFill>
              </a:rPr>
              <a:t>Hvilke tjenester/oppgaver bør prioriteres på kort sikt og lang sikt?</a:t>
            </a:r>
            <a:endParaRPr lang="nb-NO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599" cy="634082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Deloppsummering: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647407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nb-NO" sz="2800" dirty="0" smtClean="0">
                <a:solidFill>
                  <a:schemeClr val="tx2"/>
                </a:solidFill>
              </a:rPr>
              <a:t>Steigen har 43,7% </a:t>
            </a:r>
            <a:r>
              <a:rPr lang="nb-NO" sz="2800" dirty="0">
                <a:solidFill>
                  <a:schemeClr val="tx2"/>
                </a:solidFill>
              </a:rPr>
              <a:t>høyere </a:t>
            </a:r>
            <a:r>
              <a:rPr lang="nb-NO" sz="2800" b="1" dirty="0">
                <a:solidFill>
                  <a:schemeClr val="tx2"/>
                </a:solidFill>
              </a:rPr>
              <a:t>utgiftsbehov</a:t>
            </a:r>
            <a:r>
              <a:rPr lang="nb-NO" sz="2800" dirty="0">
                <a:solidFill>
                  <a:schemeClr val="tx2"/>
                </a:solidFill>
              </a:rPr>
              <a:t> enn </a:t>
            </a:r>
            <a:r>
              <a:rPr lang="nb-NO" sz="2800" dirty="0" smtClean="0">
                <a:solidFill>
                  <a:schemeClr val="tx2"/>
                </a:solidFill>
              </a:rPr>
              <a:t>landssnittet for pleie- og omsorgstjenester</a:t>
            </a:r>
            <a:endParaRPr lang="nb-NO" sz="2800" dirty="0">
              <a:solidFill>
                <a:schemeClr val="tx2"/>
              </a:solidFill>
            </a:endParaRPr>
          </a:p>
          <a:p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Steigen har 43 % høyere </a:t>
            </a:r>
            <a:r>
              <a:rPr lang="nb-NO" sz="2800" b="1" dirty="0" smtClean="0">
                <a:solidFill>
                  <a:schemeClr val="tx2"/>
                </a:solidFill>
              </a:rPr>
              <a:t>ressursbruk</a:t>
            </a:r>
            <a:r>
              <a:rPr lang="nb-NO" sz="2800" dirty="0" smtClean="0">
                <a:solidFill>
                  <a:schemeClr val="tx2"/>
                </a:solidFill>
              </a:rPr>
              <a:t> i forhold til landssnittet</a:t>
            </a:r>
          </a:p>
          <a:p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På kort sikt vekst i aldersgruppen 67-79 år, og fra 2024 vekst i aldersgruppen 80-89 år</a:t>
            </a:r>
          </a:p>
          <a:p>
            <a:pPr marL="457200" lvl="1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576064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Disposisjon: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08720"/>
            <a:ext cx="8435280" cy="504056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nb-NO" dirty="0" smtClean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nb-NO" sz="2800" dirty="0" smtClean="0">
                <a:solidFill>
                  <a:schemeClr val="tx2"/>
                </a:solidFill>
              </a:rPr>
              <a:t>Utgiftsbehovet </a:t>
            </a:r>
            <a:r>
              <a:rPr lang="nb-NO" sz="2800" dirty="0">
                <a:solidFill>
                  <a:schemeClr val="tx2"/>
                </a:solidFill>
              </a:rPr>
              <a:t>for pleie- og </a:t>
            </a:r>
            <a:r>
              <a:rPr lang="nb-NO" sz="2800" dirty="0" smtClean="0">
                <a:solidFill>
                  <a:schemeClr val="tx2"/>
                </a:solidFill>
              </a:rPr>
              <a:t>omsorgstjenester </a:t>
            </a:r>
          </a:p>
          <a:p>
            <a:pPr marL="514350" indent="-457200">
              <a:buFont typeface="+mj-lt"/>
              <a:buAutoNum type="arabicPeriod"/>
            </a:pPr>
            <a:endParaRPr lang="nb-NO" sz="2800" dirty="0" smtClean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nb-NO" sz="2800" dirty="0" smtClean="0">
                <a:solidFill>
                  <a:schemeClr val="tx2"/>
                </a:solidFill>
              </a:rPr>
              <a:t>Hva </a:t>
            </a:r>
            <a:r>
              <a:rPr lang="nb-NO" sz="2800" dirty="0">
                <a:solidFill>
                  <a:schemeClr val="tx2"/>
                </a:solidFill>
              </a:rPr>
              <a:t>som påvirker </a:t>
            </a:r>
            <a:r>
              <a:rPr lang="nb-NO" sz="2800" dirty="0" smtClean="0">
                <a:solidFill>
                  <a:schemeClr val="tx2"/>
                </a:solidFill>
              </a:rPr>
              <a:t>utgiftsbehovet? </a:t>
            </a:r>
          </a:p>
          <a:p>
            <a:pPr marL="514350" indent="-457200">
              <a:buFont typeface="+mj-lt"/>
              <a:buAutoNum type="arabicPeriod"/>
            </a:pPr>
            <a:endParaRPr lang="nb-NO" sz="2800" dirty="0" smtClean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nb-NO" sz="2800" dirty="0" smtClean="0">
                <a:solidFill>
                  <a:schemeClr val="tx2"/>
                </a:solidFill>
              </a:rPr>
              <a:t>KOSTRA; tjenesteprofil </a:t>
            </a:r>
            <a:r>
              <a:rPr lang="nb-NO" sz="2800" dirty="0">
                <a:solidFill>
                  <a:schemeClr val="tx2"/>
                </a:solidFill>
              </a:rPr>
              <a:t>og sentrale </a:t>
            </a:r>
            <a:r>
              <a:rPr lang="nb-NO" sz="2800" dirty="0" smtClean="0">
                <a:solidFill>
                  <a:schemeClr val="tx2"/>
                </a:solidFill>
              </a:rPr>
              <a:t>styringsdata</a:t>
            </a:r>
            <a:endParaRPr lang="nb-NO" sz="2800" dirty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nb-NO" sz="2800" dirty="0" smtClean="0">
              <a:solidFill>
                <a:schemeClr val="tx2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nb-NO" sz="2800" dirty="0" smtClean="0">
                <a:solidFill>
                  <a:schemeClr val="tx2"/>
                </a:solidFill>
              </a:rPr>
              <a:t>KOSTRA; ressursbruk</a:t>
            </a:r>
            <a:r>
              <a:rPr lang="nb-NO" sz="2800" b="1" i="1" dirty="0" smtClean="0">
                <a:solidFill>
                  <a:schemeClr val="tx2"/>
                </a:solidFill>
              </a:rPr>
              <a:t> </a:t>
            </a:r>
            <a:r>
              <a:rPr lang="nb-NO" sz="2800" dirty="0" smtClean="0">
                <a:solidFill>
                  <a:schemeClr val="tx2"/>
                </a:solidFill>
              </a:rPr>
              <a:t>og mulig handlingsrom</a:t>
            </a:r>
          </a:p>
          <a:p>
            <a:pPr marL="57150" indent="0">
              <a:buNone/>
            </a:pPr>
            <a:endParaRPr lang="nb-NO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i="1" dirty="0" smtClean="0">
              <a:solidFill>
                <a:schemeClr val="tx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48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28287" y="0"/>
            <a:ext cx="6183734" cy="721631"/>
          </a:xfrm>
          <a:solidFill>
            <a:srgbClr val="FFFF00"/>
          </a:solidFill>
          <a:ln w="50800">
            <a:solidFill>
              <a:schemeClr val="tx2"/>
            </a:solidFill>
          </a:ln>
          <a:extLst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nb-NO" b="1" dirty="0" smtClean="0">
                <a:solidFill>
                  <a:schemeClr val="tx2"/>
                </a:solidFill>
              </a:rPr>
              <a:t>KOSTRA - grunnlag for styring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0800000" flipH="1">
            <a:off x="2135188" y="1930400"/>
            <a:ext cx="4237037" cy="3187700"/>
          </a:xfrm>
          <a:prstGeom prst="triangle">
            <a:avLst>
              <a:gd name="adj" fmla="val 49995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5193"/>
              </a:solidFill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388100" y="1712913"/>
            <a:ext cx="1248741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Brukere</a:t>
            </a:r>
            <a:endParaRPr lang="nb-NO" sz="2200" b="1" dirty="0">
              <a:solidFill>
                <a:srgbClr val="09224B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92075" y="1647825"/>
            <a:ext cx="1909178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Ressursbruk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394075" y="5162550"/>
            <a:ext cx="1721626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Målgrupper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 rot="20125010">
            <a:off x="3448324" y="1731628"/>
            <a:ext cx="1748878" cy="39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000" b="1" dirty="0">
                <a:solidFill>
                  <a:srgbClr val="09224B"/>
                </a:solidFill>
              </a:rPr>
              <a:t>Produktivitet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4778375" y="3130550"/>
            <a:ext cx="1894750" cy="39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000" b="1" dirty="0">
                <a:solidFill>
                  <a:srgbClr val="09224B"/>
                </a:solidFill>
              </a:rPr>
              <a:t>Dekningsgrad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314575" y="3127375"/>
            <a:ext cx="1562929" cy="39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000" b="1" dirty="0">
                <a:solidFill>
                  <a:srgbClr val="09224B"/>
                </a:solidFill>
              </a:rPr>
              <a:t>Prioritering</a:t>
            </a:r>
          </a:p>
        </p:txBody>
      </p:sp>
      <p:pic>
        <p:nvPicPr>
          <p:cNvPr id="8210" name="Picture 1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724400"/>
            <a:ext cx="5461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1" name="Bildeforklaring formet som et avrundet rektangel 2"/>
          <p:cNvSpPr>
            <a:spLocks noChangeArrowheads="1"/>
          </p:cNvSpPr>
          <p:nvPr/>
        </p:nvSpPr>
        <p:spPr bwMode="auto">
          <a:xfrm>
            <a:off x="0" y="3961518"/>
            <a:ext cx="3051589" cy="1341710"/>
          </a:xfrm>
          <a:prstGeom prst="wedgeRoundRectCallout">
            <a:avLst>
              <a:gd name="adj1" fmla="val 36162"/>
              <a:gd name="adj2" fmla="val -8944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rgbClr val="005193"/>
                </a:solidFill>
              </a:rPr>
              <a:t>Penger brukt på en målgruppe, f.eks. netto driftsutgifter pr. innbygger i 80 år+</a:t>
            </a:r>
            <a:endParaRPr lang="nb-NO" sz="2000" dirty="0">
              <a:solidFill>
                <a:srgbClr val="005193"/>
              </a:solidFill>
            </a:endParaRPr>
          </a:p>
        </p:txBody>
      </p:sp>
      <p:sp>
        <p:nvSpPr>
          <p:cNvPr id="8212" name="Bildeforklaring formet som et avrundet rektangel 20"/>
          <p:cNvSpPr>
            <a:spLocks noChangeArrowheads="1"/>
          </p:cNvSpPr>
          <p:nvPr/>
        </p:nvSpPr>
        <p:spPr bwMode="auto">
          <a:xfrm>
            <a:off x="6066494" y="764703"/>
            <a:ext cx="2753978" cy="883121"/>
          </a:xfrm>
          <a:prstGeom prst="wedgeRoundRectCallout">
            <a:avLst>
              <a:gd name="adj1" fmla="val -83058"/>
              <a:gd name="adj2" fmla="val 4938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rgbClr val="005193"/>
                </a:solidFill>
              </a:rPr>
              <a:t>Utgifter pr</a:t>
            </a:r>
            <a:r>
              <a:rPr lang="nb-NO" sz="2000" dirty="0">
                <a:solidFill>
                  <a:srgbClr val="005193"/>
                </a:solidFill>
              </a:rPr>
              <a:t>. kommunal </a:t>
            </a:r>
            <a:r>
              <a:rPr lang="nb-NO" sz="2000" dirty="0">
                <a:solidFill>
                  <a:srgbClr val="005193"/>
                </a:solidFill>
              </a:rPr>
              <a:t>plass/mottaker</a:t>
            </a:r>
            <a:endParaRPr lang="nb-NO" sz="2000" dirty="0">
              <a:solidFill>
                <a:srgbClr val="005193"/>
              </a:solidFill>
            </a:endParaRPr>
          </a:p>
        </p:txBody>
      </p:sp>
      <p:sp>
        <p:nvSpPr>
          <p:cNvPr id="8213" name="Bildeforklaring formet som et avrundet rektangel 21"/>
          <p:cNvSpPr>
            <a:spLocks noChangeArrowheads="1"/>
          </p:cNvSpPr>
          <p:nvPr/>
        </p:nvSpPr>
        <p:spPr bwMode="auto">
          <a:xfrm>
            <a:off x="5721350" y="3819524"/>
            <a:ext cx="3315146" cy="1625699"/>
          </a:xfrm>
          <a:prstGeom prst="wedgeRoundRectCallout">
            <a:avLst>
              <a:gd name="adj1" fmla="val -45218"/>
              <a:gd name="adj2" fmla="val -6837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rgbClr val="005193"/>
                </a:solidFill>
              </a:rPr>
              <a:t>Hvor mange i målgruppen som mottar tjenester, </a:t>
            </a:r>
            <a:r>
              <a:rPr lang="nb-NO" sz="2000" dirty="0" err="1">
                <a:solidFill>
                  <a:srgbClr val="005193"/>
                </a:solidFill>
              </a:rPr>
              <a:t>f.eks</a:t>
            </a:r>
            <a:r>
              <a:rPr lang="nb-NO" sz="2000" dirty="0">
                <a:solidFill>
                  <a:srgbClr val="005193"/>
                </a:solidFill>
              </a:rPr>
              <a:t> antall innbyggere </a:t>
            </a:r>
            <a:r>
              <a:rPr lang="nb-NO" sz="2000" dirty="0">
                <a:solidFill>
                  <a:srgbClr val="005193"/>
                </a:solidFill>
              </a:rPr>
              <a:t>80 </a:t>
            </a:r>
            <a:r>
              <a:rPr lang="nb-NO" sz="2000" dirty="0">
                <a:solidFill>
                  <a:srgbClr val="005193"/>
                </a:solidFill>
              </a:rPr>
              <a:t>år+ på institusjon i </a:t>
            </a:r>
            <a:r>
              <a:rPr lang="nb-NO" sz="2000" dirty="0" err="1">
                <a:solidFill>
                  <a:srgbClr val="005193"/>
                </a:solidFill>
              </a:rPr>
              <a:t>fht</a:t>
            </a:r>
            <a:r>
              <a:rPr lang="nb-NO" sz="2000" dirty="0">
                <a:solidFill>
                  <a:srgbClr val="005193"/>
                </a:solidFill>
              </a:rPr>
              <a:t> alle innbyggere 80 år+</a:t>
            </a:r>
            <a:endParaRPr lang="nb-NO" sz="2000" dirty="0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4" grpId="0"/>
      <p:bldP spid="8205" grpId="0"/>
      <p:bldP spid="8206" grpId="0"/>
      <p:bldP spid="48143" grpId="0" animBg="1"/>
      <p:bldP spid="48144" grpId="0" animBg="1"/>
      <p:bldP spid="48145" grpId="0" animBg="1"/>
      <p:bldP spid="8211" grpId="0" animBg="1"/>
      <p:bldP spid="8212" grpId="0" animBg="1"/>
      <p:bldP spid="82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2374" y="946720"/>
            <a:ext cx="7772400" cy="130427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b-NO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Pleie og omsorg</a:t>
            </a:r>
            <a:endParaRPr lang="nb-NO" sz="4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ttp://www.volda.kommune.no/~/GetFile.aspx/images/epii_id/943/epit_id/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83" y="26890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2.gstatic.com/images?q=tbn:ANd9GcSR-FRIFN49hfsdBEKCXtXya3ew_A5jChbmS-BZ-VDJcMIxt15r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81" y="2922585"/>
            <a:ext cx="4157097" cy="27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chemeClr val="tx2"/>
                </a:solidFill>
              </a:rPr>
              <a:t>Utgangspunkt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Steigen har et beregnet utgiftsbehov for pleie og omsorg/samhandling på 43,7 % over landsgjennomsnittet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2"/>
                </a:solidFill>
              </a:rPr>
              <a:t>Hva ”skaper” utgiftsnivået pr. innbygger 67 år </a:t>
            </a:r>
            <a:r>
              <a:rPr lang="nb-NO" b="1" dirty="0" smtClean="0">
                <a:solidFill>
                  <a:schemeClr val="tx2"/>
                </a:solidFill>
              </a:rPr>
              <a:t>+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2"/>
                </a:solidFill>
              </a:rPr>
              <a:t>	Andel </a:t>
            </a:r>
            <a:r>
              <a:rPr lang="nb-NO" dirty="0">
                <a:solidFill>
                  <a:schemeClr val="tx2"/>
                </a:solidFill>
              </a:rPr>
              <a:t>innbyggere med tjeneste (volum) </a:t>
            </a:r>
            <a:r>
              <a:rPr lang="nb-NO" dirty="0" smtClean="0">
                <a:solidFill>
                  <a:schemeClr val="tx2"/>
                </a:solidFill>
              </a:rPr>
              <a:t>	</a:t>
            </a:r>
            <a:r>
              <a:rPr lang="nb-NO" b="1" dirty="0" err="1" smtClean="0">
                <a:solidFill>
                  <a:schemeClr val="tx2"/>
                </a:solidFill>
              </a:rPr>
              <a:t>X</a:t>
            </a:r>
            <a:endParaRPr lang="nb-NO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tx2"/>
                </a:solidFill>
              </a:rPr>
              <a:t>	Utgift </a:t>
            </a:r>
            <a:r>
              <a:rPr lang="nb-NO" dirty="0">
                <a:solidFill>
                  <a:schemeClr val="tx2"/>
                </a:solidFill>
              </a:rPr>
              <a:t>pr. plass/mottaker </a:t>
            </a:r>
            <a:endParaRPr lang="nb-NO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2600" b="1" dirty="0" smtClean="0">
                <a:solidFill>
                  <a:schemeClr val="tx2"/>
                </a:solidFill>
              </a:rPr>
              <a:t> =</a:t>
            </a:r>
            <a:r>
              <a:rPr lang="nb-NO" dirty="0" smtClean="0">
                <a:solidFill>
                  <a:schemeClr val="tx2"/>
                </a:solidFill>
              </a:rPr>
              <a:t> 	Utgift pr innbygger </a:t>
            </a:r>
            <a:r>
              <a:rPr lang="nb-NO" dirty="0">
                <a:solidFill>
                  <a:schemeClr val="tx2"/>
                </a:solidFill>
              </a:rPr>
              <a:t>67 år +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b="1" dirty="0" err="1" smtClean="0">
                <a:solidFill>
                  <a:schemeClr val="tx2"/>
                </a:solidFill>
              </a:rPr>
              <a:t>Utgiftsdriverne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  <a:p>
            <a:r>
              <a:rPr lang="nb-NO" dirty="0">
                <a:solidFill>
                  <a:schemeClr val="tx2"/>
                </a:solidFill>
              </a:rPr>
              <a:t>Høy andel 80 år + med institusjonsplass = institusjonstung kommune</a:t>
            </a:r>
          </a:p>
          <a:p>
            <a:r>
              <a:rPr lang="nb-NO" dirty="0">
                <a:solidFill>
                  <a:schemeClr val="tx2"/>
                </a:solidFill>
              </a:rPr>
              <a:t>Mange kostnadskrevende hjemmetjenestebrukere under 67 år, funksjonshemmede/utviklingshemmede</a:t>
            </a:r>
          </a:p>
          <a:p>
            <a:r>
              <a:rPr lang="nb-NO" dirty="0">
                <a:solidFill>
                  <a:schemeClr val="tx2"/>
                </a:solidFill>
              </a:rPr>
              <a:t>”Snill hjemmetjeneste” – gir litt til mange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97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Prioriterer </a:t>
            </a:r>
            <a:r>
              <a:rPr lang="nb-NO" b="1" dirty="0" smtClean="0">
                <a:solidFill>
                  <a:schemeClr val="tx2"/>
                </a:solidFill>
              </a:rPr>
              <a:t>Steigen </a:t>
            </a:r>
            <a:r>
              <a:rPr lang="nb-NO" b="1" dirty="0">
                <a:solidFill>
                  <a:schemeClr val="tx2"/>
                </a:solidFill>
              </a:rPr>
              <a:t>pleie og omsorg høyt?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2844" y="5750004"/>
            <a:ext cx="8936957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Steigen bruker i ca. kr 115.000,- pr innbygger over 67 år, noe som er nest lavest av sammenlikningskommunene. Måles prioritering etter andel netto driftsutgifter ligger Steigen midt i utvalget.</a:t>
            </a: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845207"/>
              </p:ext>
            </p:extLst>
          </p:nvPr>
        </p:nvGraphicFramePr>
        <p:xfrm>
          <a:off x="457200" y="836712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6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1143000"/>
          </a:xfrm>
        </p:spPr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Bildet er det samme hvis vi også ser på innbyggere over 80 år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16760"/>
              </p:ext>
            </p:extLst>
          </p:nvPr>
        </p:nvGraphicFramePr>
        <p:xfrm>
          <a:off x="457200" y="1268760"/>
          <a:ext cx="8229600" cy="450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475656" y="3484027"/>
            <a:ext cx="5832648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Hvordan prioriterer Steigen </a:t>
            </a:r>
            <a:r>
              <a:rPr lang="nb-NO" sz="2200" b="1" dirty="0" err="1">
                <a:solidFill>
                  <a:srgbClr val="09224B"/>
                </a:solidFill>
              </a:rPr>
              <a:t>plo</a:t>
            </a:r>
            <a:r>
              <a:rPr lang="nb-NO" sz="2200" b="1" dirty="0">
                <a:solidFill>
                  <a:srgbClr val="09224B"/>
                </a:solidFill>
              </a:rPr>
              <a:t>-tjenesten?</a:t>
            </a:r>
            <a:endParaRPr lang="nb-NO" sz="22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Prioritering pr deltjeneste: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84295"/>
              </p:ext>
            </p:extLst>
          </p:nvPr>
        </p:nvGraphicFramePr>
        <p:xfrm>
          <a:off x="179512" y="980728"/>
          <a:ext cx="8784976" cy="479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>
            <a:off x="1043608" y="2924944"/>
            <a:ext cx="720080" cy="556702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267744" y="5877272"/>
            <a:ext cx="5148064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Steigen har hoveddelen av utgiftene tilknyttet institusjonstjenesten</a:t>
            </a:r>
          </a:p>
        </p:txBody>
      </p:sp>
    </p:spTree>
    <p:extLst>
      <p:ext uri="{BB962C8B-B14F-4D97-AF65-F5344CB8AC3E}">
        <p14:creationId xmlns:p14="http://schemas.microsoft.com/office/powerpoint/2010/main" val="40597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%-vis fordeling pr deltjeneste</a:t>
            </a:r>
            <a:r>
              <a:rPr lang="nb-NO" b="1" dirty="0">
                <a:solidFill>
                  <a:schemeClr val="tx2"/>
                </a:solidFill>
              </a:rPr>
              <a:t>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788373"/>
              </p:ext>
            </p:extLst>
          </p:nvPr>
        </p:nvGraphicFramePr>
        <p:xfrm>
          <a:off x="179512" y="836712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040749" y="2513863"/>
            <a:ext cx="3111889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Dere prioriterer institusjonstjenesten</a:t>
            </a:r>
          </a:p>
        </p:txBody>
      </p:sp>
      <p:sp>
        <p:nvSpPr>
          <p:cNvPr id="7" name="Ellipse 6"/>
          <p:cNvSpPr/>
          <p:nvPr/>
        </p:nvSpPr>
        <p:spPr>
          <a:xfrm>
            <a:off x="1020870" y="3321106"/>
            <a:ext cx="720080" cy="556702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95536" y="5738438"/>
            <a:ext cx="8136904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9224B"/>
                </a:solidFill>
              </a:rPr>
              <a:t>Nest høyeste andel i utvalget til institusjonstjenester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9224B"/>
                </a:solidFill>
              </a:rPr>
              <a:t>Nest laveste andel til hjemmetjenester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9224B"/>
                </a:solidFill>
              </a:rPr>
              <a:t>Laveste andel til aktivisering og støttetjenester</a:t>
            </a:r>
          </a:p>
        </p:txBody>
      </p:sp>
    </p:spTree>
    <p:extLst>
      <p:ext uri="{BB962C8B-B14F-4D97-AF65-F5344CB8AC3E}">
        <p14:creationId xmlns:p14="http://schemas.microsoft.com/office/powerpoint/2010/main" val="40537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Tjenesteprofil, hvem har «best» tjeneste?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466911"/>
              </p:ext>
            </p:extLst>
          </p:nvPr>
        </p:nvGraphicFramePr>
        <p:xfrm>
          <a:off x="179512" y="764704"/>
          <a:ext cx="8784976" cy="50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466566" y="5750004"/>
            <a:ext cx="8532948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Kan ikke vurdere hvilken kommune som har «best» tjeneste,  vi må vite mer om brukernes </a:t>
            </a:r>
            <a:r>
              <a:rPr lang="nb-NO" sz="2200" b="1" u="sng" dirty="0">
                <a:solidFill>
                  <a:srgbClr val="09224B"/>
                </a:solidFill>
              </a:rPr>
              <a:t>bistandsbehov</a:t>
            </a:r>
            <a:r>
              <a:rPr lang="nb-NO" sz="2200" b="1" dirty="0">
                <a:solidFill>
                  <a:srgbClr val="09224B"/>
                </a:solidFill>
              </a:rPr>
              <a:t> og hvor mange </a:t>
            </a:r>
            <a:r>
              <a:rPr lang="nb-NO" sz="2200" b="1" u="sng" dirty="0">
                <a:solidFill>
                  <a:srgbClr val="09224B"/>
                </a:solidFill>
              </a:rPr>
              <a:t>timer</a:t>
            </a:r>
            <a:r>
              <a:rPr lang="nb-NO" sz="2200" b="1" dirty="0">
                <a:solidFill>
                  <a:srgbClr val="09224B"/>
                </a:solidFill>
              </a:rPr>
              <a:t> hver enkelt bruker får.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467544" y="4293096"/>
            <a:ext cx="8352928" cy="504056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9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smtClean="0">
                <a:solidFill>
                  <a:schemeClr val="tx2"/>
                </a:solidFill>
              </a:rPr>
              <a:t>Samlet sett prioriteres pleie- </a:t>
            </a:r>
            <a:r>
              <a:rPr lang="nb-NO" sz="3200" dirty="0">
                <a:solidFill>
                  <a:schemeClr val="tx2"/>
                </a:solidFill>
              </a:rPr>
              <a:t>og </a:t>
            </a:r>
            <a:r>
              <a:rPr lang="nb-NO" sz="3200" dirty="0" smtClean="0">
                <a:solidFill>
                  <a:schemeClr val="tx2"/>
                </a:solidFill>
              </a:rPr>
              <a:t>omsorg middels høyt i Steigen</a:t>
            </a:r>
          </a:p>
          <a:p>
            <a:endParaRPr lang="nb-NO" dirty="0" smtClean="0">
              <a:solidFill>
                <a:schemeClr val="tx2"/>
              </a:solidFill>
            </a:endParaRPr>
          </a:p>
          <a:p>
            <a:pPr lvl="1"/>
            <a:r>
              <a:rPr lang="nb-NO" sz="2800" dirty="0" smtClean="0">
                <a:solidFill>
                  <a:schemeClr val="tx2"/>
                </a:solidFill>
              </a:rPr>
              <a:t>Hjemmetjenesten prioriteres lavt </a:t>
            </a:r>
          </a:p>
          <a:p>
            <a:endParaRPr lang="nb-NO" sz="2800" dirty="0">
              <a:solidFill>
                <a:schemeClr val="tx2"/>
              </a:solidFill>
            </a:endParaRPr>
          </a:p>
          <a:p>
            <a:pPr lvl="1"/>
            <a:r>
              <a:rPr lang="nb-NO" sz="2800" dirty="0" smtClean="0">
                <a:solidFill>
                  <a:schemeClr val="tx2"/>
                </a:solidFill>
              </a:rPr>
              <a:t>Institusjonstjenesten prioriteres høyt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0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599" cy="112474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Institusjonstjenesten - Forholdet mellom tilgjengelighet og bruk av plasser: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240618"/>
              </p:ext>
            </p:extLst>
          </p:nvPr>
        </p:nvGraphicFramePr>
        <p:xfrm>
          <a:off x="179512" y="1340768"/>
          <a:ext cx="8784976" cy="443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899592" y="2060848"/>
            <a:ext cx="720080" cy="324036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619672" y="5949280"/>
            <a:ext cx="7344816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09224B"/>
                </a:solidFill>
              </a:rPr>
              <a:t>Tilgjengelighet i institusjon må vurderes sammen med tilgjengelighet til hjemmetjenester.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119859"/>
            <a:ext cx="734481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09224B"/>
                </a:solidFill>
              </a:rPr>
              <a:t>Høy dekningsgrad og høy faktisk bruk – hvorfor?</a:t>
            </a:r>
          </a:p>
        </p:txBody>
      </p:sp>
    </p:spTree>
    <p:extLst>
      <p:ext uri="{BB962C8B-B14F-4D97-AF65-F5344CB8AC3E}">
        <p14:creationId xmlns:p14="http://schemas.microsoft.com/office/powerpoint/2010/main" val="2422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Hvem skal vi sammenlikne Steigen med?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040560"/>
          </a:xfrm>
        </p:spPr>
        <p:txBody>
          <a:bodyPr>
            <a:noAutofit/>
          </a:bodyPr>
          <a:lstStyle/>
          <a:p>
            <a:r>
              <a:rPr lang="nb-NO" sz="2600" dirty="0" smtClean="0">
                <a:solidFill>
                  <a:schemeClr val="tx2"/>
                </a:solidFill>
              </a:rPr>
              <a:t>Steigen kommune </a:t>
            </a:r>
            <a:r>
              <a:rPr lang="nb-NO" sz="2600" dirty="0">
                <a:solidFill>
                  <a:schemeClr val="tx2"/>
                </a:solidFill>
              </a:rPr>
              <a:t>tilhører kommunegruppe </a:t>
            </a:r>
            <a:r>
              <a:rPr lang="nb-NO" sz="2600" dirty="0" smtClean="0">
                <a:solidFill>
                  <a:schemeClr val="tx2"/>
                </a:solidFill>
              </a:rPr>
              <a:t>5 </a:t>
            </a:r>
            <a:r>
              <a:rPr lang="nb-NO" sz="2600" dirty="0">
                <a:solidFill>
                  <a:schemeClr val="tx2"/>
                </a:solidFill>
              </a:rPr>
              <a:t>i </a:t>
            </a:r>
            <a:r>
              <a:rPr lang="nb-NO" sz="2600" dirty="0" smtClean="0">
                <a:solidFill>
                  <a:schemeClr val="tx2"/>
                </a:solidFill>
              </a:rPr>
              <a:t>KOSTRA;  </a:t>
            </a:r>
            <a:r>
              <a:rPr lang="nb-NO" sz="2600" dirty="0">
                <a:solidFill>
                  <a:schemeClr val="tx2"/>
                </a:solidFill>
              </a:rPr>
              <a:t>Gruppen består av </a:t>
            </a:r>
            <a:r>
              <a:rPr lang="nb-NO" sz="2600" dirty="0" smtClean="0">
                <a:solidFill>
                  <a:schemeClr val="tx2"/>
                </a:solidFill>
              </a:rPr>
              <a:t>39 </a:t>
            </a:r>
            <a:r>
              <a:rPr lang="nb-NO" sz="2600" b="1" i="1" dirty="0" smtClean="0">
                <a:solidFill>
                  <a:schemeClr val="tx2"/>
                </a:solidFill>
              </a:rPr>
              <a:t>små </a:t>
            </a:r>
            <a:r>
              <a:rPr lang="nb-NO" sz="2600" b="1" i="1" dirty="0">
                <a:solidFill>
                  <a:schemeClr val="tx2"/>
                </a:solidFill>
              </a:rPr>
              <a:t>kommuner med høye bundne kostnader per innbygger, middels frie disponible </a:t>
            </a:r>
            <a:r>
              <a:rPr lang="nb-NO" sz="2600" b="1" i="1" dirty="0" smtClean="0">
                <a:solidFill>
                  <a:schemeClr val="tx2"/>
                </a:solidFill>
              </a:rPr>
              <a:t>inntekter</a:t>
            </a:r>
          </a:p>
          <a:p>
            <a:endParaRPr lang="nb-NO" sz="2600" dirty="0" smtClean="0">
              <a:solidFill>
                <a:schemeClr val="tx2"/>
              </a:solidFill>
            </a:endParaRPr>
          </a:p>
          <a:p>
            <a:r>
              <a:rPr lang="nb-NO" sz="2600" dirty="0" smtClean="0">
                <a:solidFill>
                  <a:schemeClr val="tx2"/>
                </a:solidFill>
              </a:rPr>
              <a:t>Det </a:t>
            </a:r>
            <a:r>
              <a:rPr lang="nb-NO" sz="2600" dirty="0">
                <a:solidFill>
                  <a:schemeClr val="tx2"/>
                </a:solidFill>
              </a:rPr>
              <a:t>vanlige er å vurdere tre </a:t>
            </a:r>
            <a:r>
              <a:rPr lang="nb-NO" sz="2600" dirty="0" smtClean="0">
                <a:solidFill>
                  <a:schemeClr val="tx2"/>
                </a:solidFill>
              </a:rPr>
              <a:t>variabler </a:t>
            </a:r>
            <a:r>
              <a:rPr lang="nb-NO" sz="2600" dirty="0">
                <a:solidFill>
                  <a:schemeClr val="tx2"/>
                </a:solidFill>
              </a:rPr>
              <a:t>for hvilke kommuner man skal velge å sammenligne seg med:</a:t>
            </a:r>
          </a:p>
          <a:p>
            <a:pPr marL="457200" indent="-457200">
              <a:buFont typeface="+mj-lt"/>
              <a:buAutoNum type="arabicPeriod"/>
            </a:pPr>
            <a:endParaRPr lang="nb-NO" sz="26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600" dirty="0" smtClean="0">
                <a:solidFill>
                  <a:schemeClr val="tx2"/>
                </a:solidFill>
              </a:rPr>
              <a:t>Kommunestørrelse</a:t>
            </a:r>
            <a:endParaRPr lang="nb-NO" sz="260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>
                <a:solidFill>
                  <a:schemeClr val="tx2"/>
                </a:solidFill>
              </a:rPr>
              <a:t>Utgiftsbehov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>
                <a:solidFill>
                  <a:schemeClr val="tx2"/>
                </a:solidFill>
              </a:rPr>
              <a:t>Inntektsnivå</a:t>
            </a:r>
            <a:endParaRPr lang="nb-NO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692696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Dekningsgrad og kostnad pr plass: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056543"/>
              </p:ext>
            </p:extLst>
          </p:nvPr>
        </p:nvGraphicFramePr>
        <p:xfrm>
          <a:off x="251520" y="764704"/>
          <a:ext cx="8435280" cy="50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699792" y="5733256"/>
            <a:ext cx="504056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Høy dekningsgrad OG høye utgifter pr institusjonsplass </a:t>
            </a:r>
          </a:p>
        </p:txBody>
      </p:sp>
      <p:sp>
        <p:nvSpPr>
          <p:cNvPr id="6" name="Ellipse 5"/>
          <p:cNvSpPr/>
          <p:nvPr/>
        </p:nvSpPr>
        <p:spPr>
          <a:xfrm>
            <a:off x="1045468" y="1772816"/>
            <a:ext cx="720080" cy="556702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5524" y="4221088"/>
            <a:ext cx="720080" cy="484694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1143000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Utgifter pr plass fordelt etter «pleie» og «drift av bygninger»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82511"/>
              </p:ext>
            </p:extLst>
          </p:nvPr>
        </p:nvGraphicFramePr>
        <p:xfrm>
          <a:off x="107504" y="1340768"/>
          <a:ext cx="8856984" cy="443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3203848" y="4653136"/>
            <a:ext cx="720080" cy="1080120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Autofit/>
          </a:bodyPr>
          <a:lstStyle/>
          <a:p>
            <a:r>
              <a:rPr lang="nb-NO" sz="3000" b="1" dirty="0" smtClean="0">
                <a:solidFill>
                  <a:schemeClr val="tx2"/>
                </a:solidFill>
              </a:rPr>
              <a:t>Hovedårsakene til kostnadsforskjeller pr plass</a:t>
            </a:r>
            <a:endParaRPr lang="nb-NO" sz="3000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19415"/>
          </a:xfrm>
        </p:spPr>
        <p:txBody>
          <a:bodyPr>
            <a:normAutofit/>
          </a:bodyPr>
          <a:lstStyle/>
          <a:p>
            <a:pPr lvl="0"/>
            <a:r>
              <a:rPr lang="nb-NO" b="1" dirty="0" smtClean="0">
                <a:solidFill>
                  <a:schemeClr val="tx2"/>
                </a:solidFill>
              </a:rPr>
              <a:t>Forskjeller </a:t>
            </a:r>
            <a:r>
              <a:rPr lang="nb-NO" b="1" dirty="0">
                <a:solidFill>
                  <a:schemeClr val="tx2"/>
                </a:solidFill>
              </a:rPr>
              <a:t>i dekningsgrad 80 år +</a:t>
            </a:r>
            <a:endParaRPr lang="nb-NO" sz="2800" dirty="0">
              <a:solidFill>
                <a:schemeClr val="tx2"/>
              </a:solidFill>
            </a:endParaRPr>
          </a:p>
          <a:p>
            <a:pPr lvl="1"/>
            <a:r>
              <a:rPr lang="nb-NO" dirty="0">
                <a:solidFill>
                  <a:schemeClr val="tx2"/>
                </a:solidFill>
              </a:rPr>
              <a:t>Lav dekningsgrad i institusjon gir høyere gjennomsnittlig bistandsbehov som igjen påvirker</a:t>
            </a:r>
            <a:endParaRPr lang="nb-NO" sz="2800" dirty="0">
              <a:solidFill>
                <a:schemeClr val="tx2"/>
              </a:solidFill>
            </a:endParaRPr>
          </a:p>
          <a:p>
            <a:pPr lvl="0"/>
            <a:r>
              <a:rPr lang="nb-NO" b="1" dirty="0">
                <a:solidFill>
                  <a:schemeClr val="tx2"/>
                </a:solidFill>
              </a:rPr>
              <a:t>Bemanningsbehovet</a:t>
            </a:r>
            <a:r>
              <a:rPr lang="nb-NO" dirty="0">
                <a:solidFill>
                  <a:schemeClr val="tx2"/>
                </a:solidFill>
              </a:rPr>
              <a:t>  </a:t>
            </a:r>
            <a:endParaRPr lang="nb-NO" sz="2800" dirty="0">
              <a:solidFill>
                <a:schemeClr val="tx2"/>
              </a:solidFill>
            </a:endParaRPr>
          </a:p>
          <a:p>
            <a:pPr lvl="1"/>
            <a:r>
              <a:rPr lang="nb-NO" dirty="0">
                <a:solidFill>
                  <a:schemeClr val="tx2"/>
                </a:solidFill>
              </a:rPr>
              <a:t>Høyt bistandsbehov = høyt bemanningsbehov</a:t>
            </a:r>
            <a:endParaRPr lang="nb-NO" sz="2800" dirty="0">
              <a:solidFill>
                <a:schemeClr val="tx2"/>
              </a:solidFill>
            </a:endParaRPr>
          </a:p>
          <a:p>
            <a:pPr lvl="0"/>
            <a:r>
              <a:rPr lang="nb-NO" b="1" dirty="0">
                <a:solidFill>
                  <a:schemeClr val="tx2"/>
                </a:solidFill>
              </a:rPr>
              <a:t>Gjennomsnittlig størrelse på institusjonene</a:t>
            </a:r>
            <a:endParaRPr lang="nb-NO" sz="2800" dirty="0">
              <a:solidFill>
                <a:schemeClr val="tx2"/>
              </a:solidFill>
            </a:endParaRPr>
          </a:p>
          <a:p>
            <a:pPr lvl="1"/>
            <a:r>
              <a:rPr lang="nb-NO" dirty="0">
                <a:solidFill>
                  <a:schemeClr val="tx2"/>
                </a:solidFill>
              </a:rPr>
              <a:t>Store institusjoner gir stordriftsfordeler og små gir smådriftsulemper</a:t>
            </a:r>
            <a:endParaRPr lang="nb-NO" sz="2800" dirty="0">
              <a:solidFill>
                <a:schemeClr val="tx2"/>
              </a:solidFill>
            </a:endParaRPr>
          </a:p>
          <a:p>
            <a:pPr lvl="0"/>
            <a:r>
              <a:rPr lang="nb-NO" b="1" dirty="0">
                <a:solidFill>
                  <a:schemeClr val="tx2"/>
                </a:solidFill>
              </a:rPr>
              <a:t>Utdanningsnivå/lønnsansiennitet pr årsverk</a:t>
            </a:r>
            <a:endParaRPr lang="nb-NO" sz="2800" dirty="0">
              <a:solidFill>
                <a:schemeClr val="tx2"/>
              </a:solidFill>
            </a:endParaRPr>
          </a:p>
          <a:p>
            <a:pPr lvl="0"/>
            <a:r>
              <a:rPr lang="nb-NO" b="1" dirty="0">
                <a:solidFill>
                  <a:schemeClr val="tx2"/>
                </a:solidFill>
              </a:rPr>
              <a:t>Avskrivninger </a:t>
            </a:r>
            <a:r>
              <a:rPr lang="nb-NO" b="1" dirty="0" smtClean="0">
                <a:solidFill>
                  <a:schemeClr val="tx2"/>
                </a:solidFill>
              </a:rPr>
              <a:t>på </a:t>
            </a:r>
            <a:r>
              <a:rPr lang="nb-NO" b="1" dirty="0">
                <a:solidFill>
                  <a:schemeClr val="tx2"/>
                </a:solidFill>
              </a:rPr>
              <a:t>bygningsmassen</a:t>
            </a:r>
            <a:endParaRPr lang="nb-NO" sz="2800" dirty="0">
              <a:solidFill>
                <a:schemeClr val="tx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720080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Fordeling av plasser – planlagt bruk: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248208"/>
              </p:ext>
            </p:extLst>
          </p:nvPr>
        </p:nvGraphicFramePr>
        <p:xfrm>
          <a:off x="107504" y="908720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79106" y="5733256"/>
            <a:ext cx="691276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Høy prioritering av plasser til demente, stemmer dette med faktisk bruk? </a:t>
            </a:r>
          </a:p>
        </p:txBody>
      </p:sp>
    </p:spTree>
    <p:extLst>
      <p:ext uri="{BB962C8B-B14F-4D97-AF65-F5344CB8AC3E}">
        <p14:creationId xmlns:p14="http://schemas.microsoft.com/office/powerpoint/2010/main" val="38734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620688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«Rullering» av plasser</a:t>
            </a:r>
            <a:r>
              <a:rPr lang="nb-NO" dirty="0" smtClean="0"/>
              <a:t>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695245"/>
              </p:ext>
            </p:extLst>
          </p:nvPr>
        </p:nvGraphicFramePr>
        <p:xfrm>
          <a:off x="179512" y="692696"/>
          <a:ext cx="8712968" cy="507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96458" y="5733256"/>
            <a:ext cx="871296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1</a:t>
            </a:r>
            <a:r>
              <a:rPr lang="nb-NO" sz="2800" b="1" dirty="0">
                <a:solidFill>
                  <a:srgbClr val="09224B"/>
                </a:solidFill>
              </a:rPr>
              <a:t>5% av plassene er planlagt til korttid, og 17,5% av oppholdsdøgnene ble brukt til korttid, BRA</a:t>
            </a:r>
          </a:p>
        </p:txBody>
      </p:sp>
    </p:spTree>
    <p:extLst>
      <p:ext uri="{BB962C8B-B14F-4D97-AF65-F5344CB8AC3E}">
        <p14:creationId xmlns:p14="http://schemas.microsoft.com/office/powerpoint/2010/main" val="1591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Lege- og fysioterapitimer i sykehjem: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266834"/>
              </p:ext>
            </p:extLst>
          </p:nvPr>
        </p:nvGraphicFramePr>
        <p:xfrm>
          <a:off x="179512" y="836712"/>
          <a:ext cx="8784976" cy="49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 rot="2527435">
            <a:off x="611089" y="3565814"/>
            <a:ext cx="1362093" cy="804972"/>
          </a:xfrm>
          <a:prstGeom prst="ellipse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83568" y="1844824"/>
            <a:ext cx="80479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09224B"/>
                </a:solidFill>
              </a:rPr>
              <a:t>Hvordan vurderer dere tilbudet? Er alt innrapportert?</a:t>
            </a:r>
          </a:p>
        </p:txBody>
      </p:sp>
    </p:spTree>
    <p:extLst>
      <p:ext uri="{BB962C8B-B14F-4D97-AF65-F5344CB8AC3E}">
        <p14:creationId xmlns:p14="http://schemas.microsoft.com/office/powerpoint/2010/main" val="4124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Oppsummering institusjonstjenesten: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033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tx2"/>
                </a:solidFill>
              </a:rPr>
              <a:t>Høy dekningsgrad </a:t>
            </a:r>
            <a:endParaRPr lang="nb-NO" sz="2800" b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800" b="1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tx2"/>
                </a:solidFill>
              </a:rPr>
              <a:t>Høye </a:t>
            </a:r>
            <a:r>
              <a:rPr lang="nb-NO" sz="2800" b="1" dirty="0">
                <a:solidFill>
                  <a:schemeClr val="tx2"/>
                </a:solidFill>
              </a:rPr>
              <a:t>kostnader pr </a:t>
            </a:r>
            <a:r>
              <a:rPr lang="nb-NO" sz="2800" b="1" dirty="0" smtClean="0">
                <a:solidFill>
                  <a:schemeClr val="tx2"/>
                </a:solidFill>
              </a:rPr>
              <a:t>institusjonsplass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800" b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tx2"/>
                </a:solidFill>
              </a:rPr>
              <a:t>Korttidsplasser; faktisk bruk av plasser = planlagt bruk </a:t>
            </a:r>
            <a:endParaRPr lang="nb-NO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pPr marL="0" indent="0" algn="ctr">
              <a:buNone/>
            </a:pPr>
            <a:r>
              <a:rPr lang="nb-NO" sz="4400" b="1" dirty="0" smtClean="0"/>
              <a:t>HJEMMETJENESTEN</a:t>
            </a:r>
            <a:endParaRPr lang="nb-NO" sz="4400" b="1" dirty="0"/>
          </a:p>
        </p:txBody>
      </p:sp>
    </p:spTree>
    <p:extLst>
      <p:ext uri="{BB962C8B-B14F-4D97-AF65-F5344CB8AC3E}">
        <p14:creationId xmlns:p14="http://schemas.microsoft.com/office/powerpoint/2010/main" val="189589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76470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R</a:t>
            </a:r>
            <a:r>
              <a:rPr lang="nb-NO" b="1" dirty="0" smtClean="0">
                <a:solidFill>
                  <a:schemeClr val="tx2"/>
                </a:solidFill>
              </a:rPr>
              <a:t>essursbruk </a:t>
            </a:r>
            <a:r>
              <a:rPr lang="nb-NO" b="1" dirty="0">
                <a:solidFill>
                  <a:schemeClr val="tx2"/>
                </a:solidFill>
              </a:rPr>
              <a:t>og dekningsgrad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967322"/>
              </p:ext>
            </p:extLst>
          </p:nvPr>
        </p:nvGraphicFramePr>
        <p:xfrm>
          <a:off x="179512" y="836712"/>
          <a:ext cx="8784976" cy="49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899592" y="1628800"/>
            <a:ext cx="838075" cy="364546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23528" y="5916732"/>
            <a:ext cx="8280920" cy="89255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600" b="1" dirty="0">
                <a:solidFill>
                  <a:srgbClr val="09224B"/>
                </a:solidFill>
              </a:rPr>
              <a:t>Steigen har en middels dekningsgrad og meget lav ressursbruk målt mot innbyggere 67 år + </a:t>
            </a:r>
          </a:p>
        </p:txBody>
      </p:sp>
    </p:spTree>
    <p:extLst>
      <p:ext uri="{BB962C8B-B14F-4D97-AF65-F5344CB8AC3E}">
        <p14:creationId xmlns:p14="http://schemas.microsoft.com/office/powerpoint/2010/main" val="23836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648072"/>
          </a:xfrm>
        </p:spPr>
        <p:txBody>
          <a:bodyPr>
            <a:normAutofit/>
          </a:bodyPr>
          <a:lstStyle/>
          <a:p>
            <a:r>
              <a:rPr lang="nb-NO" sz="2900" b="1" dirty="0">
                <a:solidFill>
                  <a:schemeClr val="tx2"/>
                </a:solidFill>
              </a:rPr>
              <a:t>Mottakere av hjemmetjenester fordelt etter alder:</a:t>
            </a:r>
            <a:endParaRPr lang="nb-NO" sz="2900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14522"/>
              </p:ext>
            </p:extLst>
          </p:nvPr>
        </p:nvGraphicFramePr>
        <p:xfrm>
          <a:off x="179512" y="836712"/>
          <a:ext cx="8784976" cy="49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51520" y="5916732"/>
            <a:ext cx="8604448" cy="89255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600" b="1" dirty="0">
                <a:solidFill>
                  <a:srgbClr val="09224B"/>
                </a:solidFill>
              </a:rPr>
              <a:t>Steigen har høye dekningsgrader for de yngre </a:t>
            </a:r>
            <a:r>
              <a:rPr lang="nb-NO" sz="2600" b="1" dirty="0" err="1">
                <a:solidFill>
                  <a:srgbClr val="09224B"/>
                </a:solidFill>
              </a:rPr>
              <a:t>aldersgr</a:t>
            </a:r>
            <a:r>
              <a:rPr lang="nb-NO" sz="2600" b="1" dirty="0">
                <a:solidFill>
                  <a:srgbClr val="09224B"/>
                </a:solidFill>
              </a:rPr>
              <a:t>., og noe lav for aldersgruppen over 80 år +.</a:t>
            </a:r>
          </a:p>
        </p:txBody>
      </p:sp>
      <p:sp>
        <p:nvSpPr>
          <p:cNvPr id="6" name="Rektangel 5"/>
          <p:cNvSpPr/>
          <p:nvPr/>
        </p:nvSpPr>
        <p:spPr>
          <a:xfrm>
            <a:off x="3282439" y="1988840"/>
            <a:ext cx="792088" cy="381642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7504" y="951247"/>
            <a:ext cx="486003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Er det slik at mange får litt? </a:t>
            </a:r>
            <a:endParaRPr lang="nb-NO" sz="26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079455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>
                <a:solidFill>
                  <a:schemeClr val="tx2"/>
                </a:solidFill>
              </a:rPr>
              <a:t>I denne analysen er Steigen sammenliknet med komm.gr. 5, land ekskl. Oslo og med: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68226" y="3933056"/>
            <a:ext cx="7755067" cy="169277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600" b="1" dirty="0">
                <a:solidFill>
                  <a:srgbClr val="09224B"/>
                </a:solidFill>
              </a:rPr>
              <a:t>I tillegg har vi tatt med Hurum i KOSTRA-analysen for å sammenlikne med en kommune som har en bevisst satsing på hjemmetjenesten som sin omsorgsstrategi.</a:t>
            </a:r>
            <a:endParaRPr lang="nb-NO" sz="2600" b="1" dirty="0">
              <a:solidFill>
                <a:srgbClr val="09224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5" y="2132856"/>
            <a:ext cx="72728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0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692696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Hvor mange timer gis pr uke pr bruker?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94624"/>
              </p:ext>
            </p:extLst>
          </p:nvPr>
        </p:nvGraphicFramePr>
        <p:xfrm>
          <a:off x="107504" y="764704"/>
          <a:ext cx="8856984" cy="500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4"/>
          <p:cNvSpPr/>
          <p:nvPr/>
        </p:nvSpPr>
        <p:spPr>
          <a:xfrm rot="20629322">
            <a:off x="710085" y="2833879"/>
            <a:ext cx="724077" cy="1503509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411760" y="5733256"/>
            <a:ext cx="628928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Innrapporterte tall antyder at det gis få timer til mange, stemmer dette? </a:t>
            </a:r>
          </a:p>
        </p:txBody>
      </p:sp>
    </p:spTree>
    <p:extLst>
      <p:ext uri="{BB962C8B-B14F-4D97-AF65-F5344CB8AC3E}">
        <p14:creationId xmlns:p14="http://schemas.microsoft.com/office/powerpoint/2010/main" val="21024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5" cy="64807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Fordeling av brukere etter bistandsbehov: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69945"/>
              </p:ext>
            </p:extLst>
          </p:nvPr>
        </p:nvGraphicFramePr>
        <p:xfrm>
          <a:off x="179512" y="836712"/>
          <a:ext cx="8712968" cy="49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45051"/>
              </p:ext>
            </p:extLst>
          </p:nvPr>
        </p:nvGraphicFramePr>
        <p:xfrm>
          <a:off x="457200" y="188640"/>
          <a:ext cx="8229600" cy="558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835696" y="2708920"/>
            <a:ext cx="4104456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>
                <a:solidFill>
                  <a:srgbClr val="09224B"/>
                </a:solidFill>
              </a:rPr>
              <a:t>Feilrapportering av timer?</a:t>
            </a:r>
          </a:p>
        </p:txBody>
      </p:sp>
    </p:spTree>
    <p:extLst>
      <p:ext uri="{BB962C8B-B14F-4D97-AF65-F5344CB8AC3E}">
        <p14:creationId xmlns:p14="http://schemas.microsoft.com/office/powerpoint/2010/main" val="5227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91204"/>
              </p:ext>
            </p:extLst>
          </p:nvPr>
        </p:nvGraphicFramePr>
        <p:xfrm>
          <a:off x="0" y="0"/>
          <a:ext cx="9144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32645"/>
              </p:ext>
            </p:extLst>
          </p:nvPr>
        </p:nvGraphicFramePr>
        <p:xfrm>
          <a:off x="0" y="3592147"/>
          <a:ext cx="9144000" cy="32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4860033" y="188640"/>
            <a:ext cx="1152128" cy="4308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200" b="1" dirty="0">
                <a:solidFill>
                  <a:srgbClr val="09224B"/>
                </a:solidFill>
              </a:rPr>
              <a:t>0-66 år</a:t>
            </a:r>
            <a:endParaRPr lang="nb-NO" sz="22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20466"/>
              </p:ext>
            </p:extLst>
          </p:nvPr>
        </p:nvGraphicFramePr>
        <p:xfrm>
          <a:off x="395536" y="260648"/>
          <a:ext cx="85072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5"/>
          <p:cNvSpPr txBox="1"/>
          <p:nvPr/>
        </p:nvSpPr>
        <p:spPr>
          <a:xfrm>
            <a:off x="3635896" y="1052736"/>
            <a:ext cx="424847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Ja, det «mangler» timer for de yngste…</a:t>
            </a:r>
            <a:endParaRPr lang="nb-NO" sz="2800" b="1" dirty="0">
              <a:solidFill>
                <a:srgbClr val="09224B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 rot="1104908">
            <a:off x="1322257" y="3131167"/>
            <a:ext cx="810600" cy="1503509"/>
          </a:xfrm>
          <a:prstGeom prst="ellipse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79812" y="5812902"/>
            <a:ext cx="5760640" cy="935683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 sz="2400" b="1" i="1" dirty="0">
              <a:solidFill>
                <a:srgbClr val="005193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sz="2400" b="1" i="1" dirty="0">
                <a:solidFill>
                  <a:srgbClr val="09224B"/>
                </a:solidFill>
              </a:rPr>
              <a:t>Mottakere 0–66 år</a:t>
            </a:r>
            <a:r>
              <a:rPr lang="nb-NO" altLang="nb-NO" sz="2400" b="1" i="1" dirty="0" smtClean="0">
                <a:solidFill>
                  <a:srgbClr val="09224B"/>
                </a:solidFill>
              </a:rPr>
              <a:t>: </a:t>
            </a:r>
            <a:r>
              <a:rPr lang="nb-NO" altLang="nb-NO" sz="2400" b="1" dirty="0" smtClean="0">
                <a:solidFill>
                  <a:srgbClr val="09224B"/>
                </a:solidFill>
              </a:rPr>
              <a:t>Ressurskrevende,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sz="2400" b="1" dirty="0" smtClean="0">
                <a:solidFill>
                  <a:srgbClr val="09224B"/>
                </a:solidFill>
              </a:rPr>
              <a:t>PU, psykisk </a:t>
            </a:r>
            <a:r>
              <a:rPr lang="nb-NO" altLang="nb-NO" sz="2400" b="1" dirty="0">
                <a:solidFill>
                  <a:srgbClr val="09224B"/>
                </a:solidFill>
              </a:rPr>
              <a:t>helse </a:t>
            </a:r>
            <a:r>
              <a:rPr lang="nb-NO" altLang="nb-NO" sz="2400" b="1" dirty="0" smtClean="0">
                <a:solidFill>
                  <a:srgbClr val="09224B"/>
                </a:solidFill>
              </a:rPr>
              <a:t>mv</a:t>
            </a:r>
            <a:r>
              <a:rPr lang="nb-NO" altLang="nb-NO" sz="2400" b="1" dirty="0">
                <a:solidFill>
                  <a:srgbClr val="09224B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 sz="2400" b="1" dirty="0">
              <a:solidFill>
                <a:srgbClr val="005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9483"/>
              </p:ext>
            </p:extLst>
          </p:nvPr>
        </p:nvGraphicFramePr>
        <p:xfrm>
          <a:off x="179512" y="188640"/>
          <a:ext cx="8784976" cy="558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5"/>
          <p:cNvSpPr txBox="1"/>
          <p:nvPr/>
        </p:nvSpPr>
        <p:spPr>
          <a:xfrm>
            <a:off x="2843808" y="1844824"/>
            <a:ext cx="468052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 smtClean="0">
                <a:solidFill>
                  <a:srgbClr val="09224B"/>
                </a:solidFill>
              </a:rPr>
              <a:t>Tydelig at utgiftene er med, men ikke alle timene</a:t>
            </a:r>
            <a:endParaRPr lang="nb-NO" sz="28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nb-NO" sz="2800" b="1" dirty="0" smtClean="0">
                <a:solidFill>
                  <a:schemeClr val="tx2"/>
                </a:solidFill>
              </a:rPr>
              <a:t>De eldste (80 år+):</a:t>
            </a:r>
            <a:br>
              <a:rPr lang="nb-NO" sz="2800" b="1" dirty="0" smtClean="0">
                <a:solidFill>
                  <a:schemeClr val="tx2"/>
                </a:solidFill>
              </a:rPr>
            </a:br>
            <a:r>
              <a:rPr lang="nb-NO" sz="2800" b="1" dirty="0" smtClean="0">
                <a:solidFill>
                  <a:schemeClr val="tx2"/>
                </a:solidFill>
              </a:rPr>
              <a:t>Hvor </a:t>
            </a:r>
            <a:r>
              <a:rPr lang="nb-NO" sz="2800" b="1" dirty="0">
                <a:solidFill>
                  <a:schemeClr val="tx2"/>
                </a:solidFill>
              </a:rPr>
              <a:t>mange får? Og, hva «koster» hver mottaker?</a:t>
            </a:r>
            <a:endParaRPr lang="nb-NO" sz="28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912879"/>
              </p:ext>
            </p:extLst>
          </p:nvPr>
        </p:nvGraphicFramePr>
        <p:xfrm>
          <a:off x="179512" y="1340768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ssholder for innhold 3"/>
          <p:cNvSpPr txBox="1">
            <a:spLocks/>
          </p:cNvSpPr>
          <p:nvPr/>
        </p:nvSpPr>
        <p:spPr>
          <a:xfrm>
            <a:off x="1907704" y="3356991"/>
            <a:ext cx="4536504" cy="830997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2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accent3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 smtClean="0">
                <a:solidFill>
                  <a:srgbClr val="09224B"/>
                </a:solidFill>
              </a:rPr>
              <a:t>Det er få som får OG de som får mottar relativt sett lite….</a:t>
            </a:r>
            <a:endParaRPr lang="nb-NO" b="1" dirty="0">
              <a:solidFill>
                <a:srgbClr val="09224B"/>
              </a:solidFill>
            </a:endParaRPr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1190961" y="2564904"/>
            <a:ext cx="720080" cy="79208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pil 6"/>
          <p:cNvCxnSpPr/>
          <p:nvPr/>
        </p:nvCxnSpPr>
        <p:spPr>
          <a:xfrm flipH="1">
            <a:off x="1187624" y="4187988"/>
            <a:ext cx="723417" cy="45324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Oppsummering hjemmetjenesten: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575399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Steigen har samlet sett en middels dekningsgrad </a:t>
            </a:r>
          </a:p>
          <a:p>
            <a:pPr lvl="1"/>
            <a:r>
              <a:rPr lang="nb-NO" b="1" dirty="0" smtClean="0">
                <a:solidFill>
                  <a:schemeClr val="tx2"/>
                </a:solidFill>
              </a:rPr>
              <a:t>Høy andel som mottar tjenester 0-66 år og 67-79 år. </a:t>
            </a:r>
          </a:p>
          <a:p>
            <a:endParaRPr lang="nb-NO" b="1" dirty="0" smtClean="0">
              <a:solidFill>
                <a:schemeClr val="tx2"/>
              </a:solidFill>
            </a:endParaRPr>
          </a:p>
          <a:p>
            <a:r>
              <a:rPr lang="nb-NO" b="1" dirty="0" smtClean="0">
                <a:solidFill>
                  <a:schemeClr val="tx2"/>
                </a:solidFill>
              </a:rPr>
              <a:t>Meget </a:t>
            </a:r>
            <a:r>
              <a:rPr lang="nb-NO" b="1" dirty="0">
                <a:solidFill>
                  <a:schemeClr val="tx2"/>
                </a:solidFill>
              </a:rPr>
              <a:t>lav </a:t>
            </a:r>
            <a:r>
              <a:rPr lang="nb-NO" b="1" dirty="0" smtClean="0">
                <a:solidFill>
                  <a:schemeClr val="tx2"/>
                </a:solidFill>
              </a:rPr>
              <a:t>ressursbruk </a:t>
            </a:r>
            <a:endParaRPr lang="nb-NO" b="1" dirty="0">
              <a:solidFill>
                <a:schemeClr val="tx2"/>
              </a:solidFill>
            </a:endParaRPr>
          </a:p>
          <a:p>
            <a:endParaRPr lang="nb-NO" b="1" dirty="0" smtClean="0">
              <a:solidFill>
                <a:schemeClr val="tx2"/>
              </a:solidFill>
            </a:endParaRPr>
          </a:p>
          <a:p>
            <a:r>
              <a:rPr lang="nb-NO" b="1" dirty="0" smtClean="0">
                <a:solidFill>
                  <a:schemeClr val="tx2"/>
                </a:solidFill>
              </a:rPr>
              <a:t>Det gis få timer til mange </a:t>
            </a:r>
          </a:p>
          <a:p>
            <a:endParaRPr lang="nb-NO" b="1" dirty="0">
              <a:solidFill>
                <a:schemeClr val="tx2"/>
              </a:solidFill>
            </a:endParaRPr>
          </a:p>
          <a:p>
            <a:r>
              <a:rPr lang="nb-NO" b="1" dirty="0" smtClean="0">
                <a:solidFill>
                  <a:schemeClr val="tx2"/>
                </a:solidFill>
              </a:rPr>
              <a:t>Tallene indikerer underrapportering av timer – særlig til yngre brukere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599" cy="764704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Mer innsikt i hjemmetjenesten…..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03391"/>
          </a:xfrm>
        </p:spPr>
        <p:txBody>
          <a:bodyPr>
            <a:normAutofit/>
          </a:bodyPr>
          <a:lstStyle/>
          <a:p>
            <a:r>
              <a:rPr lang="nb-NO" sz="2800" dirty="0" smtClean="0">
                <a:solidFill>
                  <a:schemeClr val="tx2"/>
                </a:solidFill>
              </a:rPr>
              <a:t>Hvor mye av tiden er direkte hos brukerne?</a:t>
            </a:r>
          </a:p>
          <a:p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Hvilke indirekte aktiviteter brukes tiden på?</a:t>
            </a:r>
          </a:p>
          <a:p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Har </a:t>
            </a:r>
            <a:r>
              <a:rPr lang="nb-NO" sz="2800" dirty="0">
                <a:solidFill>
                  <a:schemeClr val="tx2"/>
                </a:solidFill>
              </a:rPr>
              <a:t>tjenesten nok ressurser (årsverk) til å utføre planlagte </a:t>
            </a:r>
            <a:r>
              <a:rPr lang="nb-NO" sz="2800" dirty="0" smtClean="0">
                <a:solidFill>
                  <a:schemeClr val="tx2"/>
                </a:solidFill>
              </a:rPr>
              <a:t>vedtak</a:t>
            </a:r>
            <a:r>
              <a:rPr lang="nb-NO" sz="2800" dirty="0">
                <a:solidFill>
                  <a:schemeClr val="tx2"/>
                </a:solidFill>
              </a:rPr>
              <a:t>?</a:t>
            </a:r>
          </a:p>
          <a:p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Er det samsvar mellom planlagte vedtak og faktisk utførte?</a:t>
            </a:r>
          </a:p>
        </p:txBody>
      </p:sp>
    </p:spTree>
    <p:extLst>
      <p:ext uri="{BB962C8B-B14F-4D97-AF65-F5344CB8AC3E}">
        <p14:creationId xmlns:p14="http://schemas.microsoft.com/office/powerpoint/2010/main" val="1646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599" cy="648072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FRYD-kartlegging gir følgende innsikt: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79142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Hvor </a:t>
            </a:r>
            <a:r>
              <a:rPr lang="nb-NO" dirty="0">
                <a:solidFill>
                  <a:schemeClr val="tx2"/>
                </a:solidFill>
              </a:rPr>
              <a:t>stor andel av tilgjengelige timeverk som brukes direkte sammen med/hos brukeren i hjemmetjenesten altså sin ATA-tid. Dette gir grunnlag for vurdering av produktiviteten.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Hvordan </a:t>
            </a:r>
            <a:r>
              <a:rPr lang="nb-NO" dirty="0">
                <a:solidFill>
                  <a:schemeClr val="tx2"/>
                </a:solidFill>
              </a:rPr>
              <a:t>fordelingen er mellom direkte brukertid og indirekte brukertid.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Fordelingen </a:t>
            </a:r>
            <a:r>
              <a:rPr lang="nb-NO" dirty="0">
                <a:solidFill>
                  <a:schemeClr val="tx2"/>
                </a:solidFill>
              </a:rPr>
              <a:t>av den indirekte tiden; kjøring, rapportering, opplæring osv. 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Viser </a:t>
            </a:r>
            <a:r>
              <a:rPr lang="nb-NO" dirty="0">
                <a:solidFill>
                  <a:schemeClr val="tx2"/>
                </a:solidFill>
              </a:rPr>
              <a:t>planlagt og faktisk utførte vedtak. Kartlegger tjenestens evne til å gjennomføre vedtak, dvs. tjenestens pålitelighet. 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Vurdering </a:t>
            </a:r>
            <a:r>
              <a:rPr lang="nb-NO" dirty="0">
                <a:solidFill>
                  <a:schemeClr val="tx2"/>
                </a:solidFill>
              </a:rPr>
              <a:t>av vedtak i forhold til tilgjengelige ressurser (årsverk) </a:t>
            </a:r>
            <a:r>
              <a:rPr lang="nb-NO" dirty="0" err="1">
                <a:solidFill>
                  <a:schemeClr val="tx2"/>
                </a:solidFill>
              </a:rPr>
              <a:t>dvs</a:t>
            </a:r>
            <a:r>
              <a:rPr lang="nb-NO" dirty="0">
                <a:solidFill>
                  <a:schemeClr val="tx2"/>
                </a:solidFill>
              </a:rPr>
              <a:t> har tjenesten nok bemanning til å utføre alle vedtakene? Eller motsatt; hvor mange vedtakstimer må tjenesten reduseres med for å kunne utføres av eksisterende bemanning?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97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>
                <a:solidFill>
                  <a:schemeClr val="tx2"/>
                </a:solidFill>
              </a:rPr>
              <a:t>Utgiftsbehov…..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1719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nb-NO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nb-NO" sz="3600" b="1" dirty="0">
                <a:solidFill>
                  <a:schemeClr val="tx2"/>
                </a:solidFill>
              </a:rPr>
              <a:t>Hva </a:t>
            </a:r>
            <a:r>
              <a:rPr lang="nb-NO" sz="3600" b="1" u="sng" dirty="0">
                <a:solidFill>
                  <a:schemeClr val="tx2"/>
                </a:solidFill>
              </a:rPr>
              <a:t>bestemmer</a:t>
            </a:r>
            <a:r>
              <a:rPr lang="nb-NO" sz="3600" b="1" dirty="0">
                <a:solidFill>
                  <a:schemeClr val="tx2"/>
                </a:solidFill>
              </a:rPr>
              <a:t> </a:t>
            </a:r>
            <a:r>
              <a:rPr lang="nb-NO" sz="3600" b="1" dirty="0" smtClean="0">
                <a:solidFill>
                  <a:schemeClr val="tx2"/>
                </a:solidFill>
              </a:rPr>
              <a:t>utgiftsbehovet for pleie- og omsorgstjenester?</a:t>
            </a:r>
            <a:endParaRPr lang="nb-NO" sz="3600" b="1" dirty="0">
              <a:solidFill>
                <a:schemeClr val="tx2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nb-NO" sz="3600" b="1" dirty="0" smtClean="0">
              <a:solidFill>
                <a:schemeClr val="tx2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nb-NO" sz="3600" b="1" dirty="0" smtClean="0">
                <a:solidFill>
                  <a:schemeClr val="tx2"/>
                </a:solidFill>
              </a:rPr>
              <a:t>Hvordan er </a:t>
            </a:r>
            <a:r>
              <a:rPr lang="nb-NO" sz="3600" b="1" u="sng" dirty="0" smtClean="0">
                <a:solidFill>
                  <a:schemeClr val="tx2"/>
                </a:solidFill>
              </a:rPr>
              <a:t>Steigens behov</a:t>
            </a:r>
            <a:r>
              <a:rPr lang="nb-NO" sz="3600" b="1" dirty="0" smtClean="0">
                <a:solidFill>
                  <a:schemeClr val="tx2"/>
                </a:solidFill>
              </a:rPr>
              <a:t> for pleie- og omsorgstjenester?</a:t>
            </a:r>
          </a:p>
          <a:p>
            <a:pPr marL="742950" indent="-742950">
              <a:buFont typeface="+mj-lt"/>
              <a:buAutoNum type="arabicPeriod"/>
            </a:pPr>
            <a:endParaRPr lang="nb-NO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634082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Utgiftsbehov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536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«Angir» innbyggernes </a:t>
            </a:r>
            <a:r>
              <a:rPr lang="nb-NO" dirty="0">
                <a:solidFill>
                  <a:schemeClr val="tx2"/>
                </a:solidFill>
              </a:rPr>
              <a:t>forventede behov for tjenester</a:t>
            </a:r>
          </a:p>
          <a:p>
            <a:endParaRPr lang="nb-NO" dirty="0" smtClean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Dette </a:t>
            </a:r>
            <a:r>
              <a:rPr lang="nb-NO" dirty="0">
                <a:solidFill>
                  <a:schemeClr val="tx2"/>
                </a:solidFill>
              </a:rPr>
              <a:t>måles/vurderes gjennom </a:t>
            </a:r>
            <a:r>
              <a:rPr lang="nb-NO" u="sng" dirty="0">
                <a:solidFill>
                  <a:schemeClr val="tx2"/>
                </a:solidFill>
              </a:rPr>
              <a:t>kostnadsindeksen</a:t>
            </a:r>
            <a:r>
              <a:rPr lang="nb-NO" dirty="0">
                <a:solidFill>
                  <a:schemeClr val="tx2"/>
                </a:solidFill>
              </a:rPr>
              <a:t> i inntektssystemet</a:t>
            </a:r>
          </a:p>
          <a:p>
            <a:endParaRPr lang="nb-NO" dirty="0" smtClean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Steigen </a:t>
            </a:r>
            <a:r>
              <a:rPr lang="nb-NO" dirty="0">
                <a:solidFill>
                  <a:schemeClr val="tx2"/>
                </a:solidFill>
              </a:rPr>
              <a:t>har </a:t>
            </a:r>
            <a:r>
              <a:rPr lang="nb-NO" dirty="0" smtClean="0">
                <a:solidFill>
                  <a:schemeClr val="tx2"/>
                </a:solidFill>
              </a:rPr>
              <a:t>et samlet utgiftsbehov (alle tjenester) for 2014 </a:t>
            </a:r>
            <a:r>
              <a:rPr lang="nb-NO" dirty="0">
                <a:solidFill>
                  <a:schemeClr val="tx2"/>
                </a:solidFill>
              </a:rPr>
              <a:t>som ligger på </a:t>
            </a:r>
            <a:r>
              <a:rPr lang="nb-NO" dirty="0" smtClean="0">
                <a:solidFill>
                  <a:schemeClr val="tx2"/>
                </a:solidFill>
              </a:rPr>
              <a:t>120,4</a:t>
            </a:r>
            <a:r>
              <a:rPr lang="nb-NO" b="1" dirty="0" smtClean="0">
                <a:solidFill>
                  <a:schemeClr val="tx2"/>
                </a:solidFill>
              </a:rPr>
              <a:t> </a:t>
            </a:r>
            <a:r>
              <a:rPr lang="nb-NO" b="1" dirty="0">
                <a:solidFill>
                  <a:schemeClr val="tx2"/>
                </a:solidFill>
              </a:rPr>
              <a:t>% </a:t>
            </a:r>
            <a:r>
              <a:rPr lang="nb-NO" dirty="0">
                <a:solidFill>
                  <a:schemeClr val="tx2"/>
                </a:solidFill>
              </a:rPr>
              <a:t>av landsgjennomsnittet</a:t>
            </a: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Dette betyr at kommunen er objektivt sett drøye 20% dyrere å drifte gjennomsnittskommunen</a:t>
            </a:r>
          </a:p>
          <a:p>
            <a:pPr marL="0" indent="0">
              <a:buNone/>
            </a:pPr>
            <a:endParaRPr lang="nb-NO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771800" y="5373216"/>
            <a:ext cx="540060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Så hvordan er utgiftsbehovet for pleie og omsorg hos dere?</a:t>
            </a:r>
            <a:endParaRPr lang="nb-NO" sz="28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1080120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Utgiftsbehov: Pleie og omsorg og samhandling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582399" y="1783808"/>
            <a:ext cx="3312368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Det er særlig eldre 80-89 år og 90 år+ som trekker opp utgiftsbehovet</a:t>
            </a:r>
            <a:endParaRPr lang="nb-NO" sz="2800" b="1" dirty="0">
              <a:solidFill>
                <a:srgbClr val="09224B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582398" y="4435056"/>
            <a:ext cx="3432301" cy="12926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600" b="1" dirty="0">
                <a:solidFill>
                  <a:srgbClr val="09224B"/>
                </a:solidFill>
              </a:rPr>
              <a:t>Steigen har 43,7% høyere utgiftsbehov enn landssnittet</a:t>
            </a:r>
            <a:endParaRPr lang="nb-NO" sz="2600" b="1" dirty="0">
              <a:solidFill>
                <a:srgbClr val="09224B"/>
              </a:solidFill>
            </a:endParaRP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149583"/>
              </p:ext>
            </p:extLst>
          </p:nvPr>
        </p:nvGraphicFramePr>
        <p:xfrm>
          <a:off x="179512" y="1286671"/>
          <a:ext cx="5112568" cy="4518596"/>
        </p:xfrm>
        <a:graphic>
          <a:graphicData uri="http://schemas.openxmlformats.org/drawingml/2006/table">
            <a:tbl>
              <a:tblPr/>
              <a:tblGrid>
                <a:gridCol w="2928479"/>
                <a:gridCol w="1079774"/>
                <a:gridCol w="1104315"/>
              </a:tblGrid>
              <a:tr h="3454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b-NO" sz="1600" b="1" i="1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Pleie og omsorg (</a:t>
                      </a:r>
                      <a:r>
                        <a:rPr lang="nb-NO" sz="1600" b="1" i="1" u="sng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sammenvektet</a:t>
                      </a:r>
                      <a:r>
                        <a:rPr lang="nb-NO" sz="1600" b="1" i="1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med samhandling)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9018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Kriterium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0-17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18-49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50-66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0,0255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67-79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80-89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0,2742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90 år og over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0-66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0,0978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Dødlighetskriteriet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Ikke-gifte over 67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Psykisk utviklingshemmede 16 år+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0,129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0,0496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Nabo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Basiskriteriet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0,0516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018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1,437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Ellipse 10"/>
          <p:cNvSpPr/>
          <p:nvPr/>
        </p:nvSpPr>
        <p:spPr>
          <a:xfrm>
            <a:off x="3491880" y="5517232"/>
            <a:ext cx="792088" cy="36004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7504" y="3023626"/>
            <a:ext cx="5184576" cy="576064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Utgiftsbehovet (</a:t>
            </a:r>
            <a:r>
              <a:rPr lang="nb-NO" b="1" dirty="0" err="1" smtClean="0">
                <a:solidFill>
                  <a:schemeClr val="tx2"/>
                </a:solidFill>
              </a:rPr>
              <a:t>plo</a:t>
            </a:r>
            <a:r>
              <a:rPr lang="nb-NO" b="1" dirty="0" smtClean="0">
                <a:solidFill>
                  <a:schemeClr val="tx2"/>
                </a:solidFill>
              </a:rPr>
              <a:t>/samhandling) </a:t>
            </a:r>
            <a:r>
              <a:rPr lang="nb-NO" b="1" dirty="0">
                <a:solidFill>
                  <a:schemeClr val="tx2"/>
                </a:solidFill>
              </a:rPr>
              <a:t>for resten av sammenlikningsutvalget</a:t>
            </a:r>
            <a:r>
              <a:rPr lang="nb-NO" b="1" dirty="0" smtClean="0">
                <a:solidFill>
                  <a:schemeClr val="tx2"/>
                </a:solidFill>
              </a:rPr>
              <a:t>: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07557"/>
              </p:ext>
            </p:extLst>
          </p:nvPr>
        </p:nvGraphicFramePr>
        <p:xfrm>
          <a:off x="179512" y="1484780"/>
          <a:ext cx="8712967" cy="4320488"/>
        </p:xfrm>
        <a:graphic>
          <a:graphicData uri="http://schemas.openxmlformats.org/drawingml/2006/table">
            <a:tbl>
              <a:tblPr/>
              <a:tblGrid>
                <a:gridCol w="3163531"/>
                <a:gridCol w="1166442"/>
                <a:gridCol w="1201788"/>
                <a:gridCol w="1060402"/>
                <a:gridCol w="1060402"/>
                <a:gridCol w="1060402"/>
              </a:tblGrid>
              <a:tr h="3243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b-NO" sz="1400" b="1" i="1" u="sng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Pleie og omsorg/Samhandling: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46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Kriterium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Sørfold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Ballangen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Tysfjord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0-17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0,0053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18-49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0,0127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0,0136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50-66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0,0255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0,0253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0,0255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67-79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0,1785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0,1777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0,1723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0,1761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80-89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0,2742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0,2230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0,2525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90 år og over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0,2645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Innbyggere 0-66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0,0978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Dødlighetskriteriet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0,1483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0,1442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0,1579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Ikke-gifte over 67 år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0,2184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0,1899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Psykisk utviklingshemmede 16 år og over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0,1883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0,2067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0,129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0,0496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0,0448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0,0158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948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Nabo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0,0491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0,0267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246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Basiskriteriet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0,0516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0,0666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0,0512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0,0665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0,011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7334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1,4369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1,4952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1,4629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1,5371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 rot="16200000">
            <a:off x="1943708" y="3392996"/>
            <a:ext cx="4104456" cy="864096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79512" y="5919958"/>
            <a:ext cx="889248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800" b="1" dirty="0">
                <a:solidFill>
                  <a:srgbClr val="09224B"/>
                </a:solidFill>
              </a:rPr>
              <a:t>Tysfjord har høyest utgiftsbehov og Steigen  lavest</a:t>
            </a:r>
            <a:endParaRPr lang="nb-NO" sz="2800" b="1" dirty="0">
              <a:solidFill>
                <a:srgbClr val="092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599" cy="1143000"/>
          </a:xfrm>
        </p:spPr>
        <p:txBody>
          <a:bodyPr/>
          <a:lstStyle/>
          <a:p>
            <a:r>
              <a:rPr lang="nb-NO" b="1" dirty="0" smtClean="0">
                <a:solidFill>
                  <a:schemeClr val="tx2"/>
                </a:solidFill>
              </a:rPr>
              <a:t>Vi ser på utgiftsbehov sammenliknet med faktisk ressursbruk:</a:t>
            </a:r>
            <a:endParaRPr lang="nb-NO" b="1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87367"/>
          </a:xfrm>
        </p:spPr>
        <p:txBody>
          <a:bodyPr>
            <a:normAutofit/>
          </a:bodyPr>
          <a:lstStyle/>
          <a:p>
            <a:r>
              <a:rPr lang="nb-NO" b="1" u="sng" dirty="0" smtClean="0">
                <a:solidFill>
                  <a:schemeClr val="tx2"/>
                </a:solidFill>
              </a:rPr>
              <a:t>Utgiftsbehovet</a:t>
            </a:r>
            <a:r>
              <a:rPr lang="nb-NO" dirty="0" smtClean="0">
                <a:solidFill>
                  <a:schemeClr val="tx2"/>
                </a:solidFill>
              </a:rPr>
              <a:t>  er angitt </a:t>
            </a:r>
            <a:r>
              <a:rPr lang="nb-NO" dirty="0">
                <a:solidFill>
                  <a:schemeClr val="tx2"/>
                </a:solidFill>
              </a:rPr>
              <a:t>med blå søyler </a:t>
            </a:r>
            <a:endParaRPr lang="nb-NO" dirty="0" smtClean="0">
              <a:solidFill>
                <a:schemeClr val="tx2"/>
              </a:solidFill>
            </a:endParaRPr>
          </a:p>
          <a:p>
            <a:r>
              <a:rPr lang="nb-NO" b="1" u="sng" dirty="0">
                <a:solidFill>
                  <a:schemeClr val="tx2"/>
                </a:solidFill>
              </a:rPr>
              <a:t>F</a:t>
            </a:r>
            <a:r>
              <a:rPr lang="nb-NO" b="1" u="sng" dirty="0" smtClean="0">
                <a:solidFill>
                  <a:schemeClr val="tx2"/>
                </a:solidFill>
              </a:rPr>
              <a:t>aktisk </a:t>
            </a:r>
            <a:r>
              <a:rPr lang="nb-NO" b="1" u="sng" dirty="0">
                <a:solidFill>
                  <a:schemeClr val="tx2"/>
                </a:solidFill>
              </a:rPr>
              <a:t>ressursbruk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</a:rPr>
              <a:t>målt ved netto driftsutgifter pr innbygger ekskl. </a:t>
            </a:r>
            <a:r>
              <a:rPr lang="nb-NO" dirty="0" smtClean="0">
                <a:solidFill>
                  <a:schemeClr val="tx2"/>
                </a:solidFill>
              </a:rPr>
              <a:t>avskrivninger er angitt med rød søyle</a:t>
            </a:r>
          </a:p>
          <a:p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  <a:latin typeface="Helvetica" pitchFamily="34" charset="0"/>
              </a:rPr>
              <a:t>Det understrekes at vi for ressursbruk har brukt innrapportert tall for </a:t>
            </a:r>
            <a:r>
              <a:rPr lang="nb-NO" dirty="0" smtClean="0">
                <a:solidFill>
                  <a:schemeClr val="tx2"/>
                </a:solidFill>
                <a:latin typeface="Helvetica" pitchFamily="34" charset="0"/>
              </a:rPr>
              <a:t>Steigen 2013 på </a:t>
            </a:r>
            <a:r>
              <a:rPr lang="nb-NO" dirty="0">
                <a:solidFill>
                  <a:schemeClr val="tx2"/>
                </a:solidFill>
                <a:latin typeface="Helvetica" pitchFamily="34" charset="0"/>
              </a:rPr>
              <a:t>funksjonene 234, 253, 254, 255 og 261. Hvis kommunen har feilført eller ikke fått med all ressursbruk fra f.eks. rus og psykiatri som tilhører funksjon 254, blir sammenlikningstallene for </a:t>
            </a:r>
            <a:r>
              <a:rPr lang="nb-NO" dirty="0" smtClean="0">
                <a:solidFill>
                  <a:schemeClr val="tx2"/>
                </a:solidFill>
                <a:latin typeface="Helvetica" pitchFamily="34" charset="0"/>
              </a:rPr>
              <a:t>utgiftsbehov </a:t>
            </a:r>
            <a:r>
              <a:rPr lang="nb-NO" dirty="0">
                <a:solidFill>
                  <a:schemeClr val="tx2"/>
                </a:solidFill>
                <a:latin typeface="Helvetica" pitchFamily="34" charset="0"/>
              </a:rPr>
              <a:t>og ressursbruk uriktige. 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8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Egendefinert 1">
      <a:dk1>
        <a:srgbClr val="005193"/>
      </a:dk1>
      <a:lt1>
        <a:sysClr val="window" lastClr="FFFFFF"/>
      </a:lt1>
      <a:dk2>
        <a:srgbClr val="09224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Egendefinert 1">
      <a:dk1>
        <a:srgbClr val="005193"/>
      </a:dk1>
      <a:lt1>
        <a:sysClr val="window" lastClr="FFFFFF"/>
      </a:lt1>
      <a:dk2>
        <a:srgbClr val="09224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1874</Words>
  <Application>Microsoft Office PowerPoint</Application>
  <PresentationFormat>Skjermfremvisning (4:3)</PresentationFormat>
  <Paragraphs>410</Paragraphs>
  <Slides>49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49</vt:i4>
      </vt:variant>
    </vt:vector>
  </HeadingPairs>
  <TitlesOfParts>
    <vt:vector size="51" baseType="lpstr">
      <vt:lpstr>1_Office-tema</vt:lpstr>
      <vt:lpstr>2_Office-tema</vt:lpstr>
      <vt:lpstr>Steigen kommune KOSTRA tall mm. for pleie og omsorg      </vt:lpstr>
      <vt:lpstr>Disposisjon:</vt:lpstr>
      <vt:lpstr>Hvem skal vi sammenlikne Steigen med?</vt:lpstr>
      <vt:lpstr>PowerPoint-presentasjon</vt:lpstr>
      <vt:lpstr>Utgiftsbehov…..</vt:lpstr>
      <vt:lpstr>Utgiftsbehov</vt:lpstr>
      <vt:lpstr>Utgiftsbehov: Pleie og omsorg og samhandling</vt:lpstr>
      <vt:lpstr>Utgiftsbehovet (plo/samhandling) for resten av sammenlikningsutvalget:</vt:lpstr>
      <vt:lpstr>Vi ser på utgiftsbehov sammenliknet med faktisk ressursbruk:</vt:lpstr>
      <vt:lpstr>Behov vs ressursbruk 7 tjenester:</vt:lpstr>
      <vt:lpstr>Ressursbruk og utgiftsbehov i kroner:</vt:lpstr>
      <vt:lpstr>Inntektsnivå er også viktig…..</vt:lpstr>
      <vt:lpstr>Utg. korrigerte frie inntekter i Nordland</vt:lpstr>
      <vt:lpstr>Befolkningssammensetningen i Steigen:</vt:lpstr>
      <vt:lpstr>Befolkningsfremskrivning (MMMM-alternativ):</vt:lpstr>
      <vt:lpstr>Framskrivning av antall mottakere av institusjonstjenester og hjemmetjenester:</vt:lpstr>
      <vt:lpstr>Fremskrivning av antall årsverk:</vt:lpstr>
      <vt:lpstr>PowerPoint-presentasjon</vt:lpstr>
      <vt:lpstr>Deloppsummering: </vt:lpstr>
      <vt:lpstr>KOSTRA - grunnlag for styring</vt:lpstr>
      <vt:lpstr>Pleie og omsorg</vt:lpstr>
      <vt:lpstr>PowerPoint-presentasjon</vt:lpstr>
      <vt:lpstr>Prioriterer Steigen pleie og omsorg høyt?</vt:lpstr>
      <vt:lpstr>Bildet er det samme hvis vi også ser på innbyggere over 80 år</vt:lpstr>
      <vt:lpstr>Prioritering pr deltjeneste:</vt:lpstr>
      <vt:lpstr>%-vis fordeling pr deltjeneste:</vt:lpstr>
      <vt:lpstr>Tjenesteprofil, hvem har «best» tjeneste? </vt:lpstr>
      <vt:lpstr>PowerPoint-presentasjon</vt:lpstr>
      <vt:lpstr>Institusjonstjenesten - Forholdet mellom tilgjengelighet og bruk av plasser:</vt:lpstr>
      <vt:lpstr>Dekningsgrad og kostnad pr plass:</vt:lpstr>
      <vt:lpstr>Utgifter pr plass fordelt etter «pleie» og «drift av bygninger»</vt:lpstr>
      <vt:lpstr>Hovedårsakene til kostnadsforskjeller pr plass</vt:lpstr>
      <vt:lpstr>Fordeling av plasser – planlagt bruk:</vt:lpstr>
      <vt:lpstr>«Rullering» av plasser:</vt:lpstr>
      <vt:lpstr>Lege- og fysioterapitimer i sykehjem:</vt:lpstr>
      <vt:lpstr>Oppsummering institusjonstjenesten:</vt:lpstr>
      <vt:lpstr>PowerPoint-presentasjon</vt:lpstr>
      <vt:lpstr>Ressursbruk og dekningsgrad</vt:lpstr>
      <vt:lpstr>Mottakere av hjemmetjenester fordelt etter alder:</vt:lpstr>
      <vt:lpstr>Hvor mange timer gis pr uke pr bruker?</vt:lpstr>
      <vt:lpstr>Fordeling av brukere etter bistandsbehov:</vt:lpstr>
      <vt:lpstr>PowerPoint-presentasjon</vt:lpstr>
      <vt:lpstr>PowerPoint-presentasjon</vt:lpstr>
      <vt:lpstr>PowerPoint-presentasjon</vt:lpstr>
      <vt:lpstr>PowerPoint-presentasjon</vt:lpstr>
      <vt:lpstr>De eldste (80 år+): Hvor mange får? Og, hva «koster» hver mottaker?</vt:lpstr>
      <vt:lpstr>Oppsummering hjemmetjenesten:</vt:lpstr>
      <vt:lpstr>Mer innsikt i hjemmetjenesten…..</vt:lpstr>
      <vt:lpstr>FRYD-kartlegging gir følgende innsikt:</vt:lpstr>
    </vt:vector>
  </TitlesOfParts>
  <Company>Funn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Lisbeth Aalstad</dc:creator>
  <cp:lastModifiedBy>Lisbeth Aalstad</cp:lastModifiedBy>
  <cp:revision>3</cp:revision>
  <dcterms:created xsi:type="dcterms:W3CDTF">2015-01-20T08:32:04Z</dcterms:created>
  <dcterms:modified xsi:type="dcterms:W3CDTF">2015-01-20T08:57:30Z</dcterms:modified>
</cp:coreProperties>
</file>